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7" r:id="rId2"/>
    <p:sldId id="256" r:id="rId3"/>
    <p:sldId id="258" r:id="rId4"/>
    <p:sldId id="259" r:id="rId5"/>
    <p:sldId id="264" r:id="rId6"/>
    <p:sldId id="265"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68" d="100"/>
          <a:sy n="68" d="100"/>
        </p:scale>
        <p:origin x="125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EC4D5-0B1A-4D4E-B50F-FADAE107667D}"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C7884-56FC-4B5B-B4F0-26649D23FBFB}" type="slidenum">
              <a:rPr lang="en-US" smtClean="0"/>
              <a:t>‹#›</a:t>
            </a:fld>
            <a:endParaRPr lang="en-US"/>
          </a:p>
        </p:txBody>
      </p:sp>
    </p:spTree>
    <p:extLst>
      <p:ext uri="{BB962C8B-B14F-4D97-AF65-F5344CB8AC3E}">
        <p14:creationId xmlns:p14="http://schemas.microsoft.com/office/powerpoint/2010/main" val="52895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B2D8C07-A960-4A18-8951-AB8C7AB5AC89}"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243202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D8C07-A960-4A18-8951-AB8C7AB5AC89}"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142936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D8C07-A960-4A18-8951-AB8C7AB5AC89}"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99194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D8C07-A960-4A18-8951-AB8C7AB5AC89}"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258499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D8C07-A960-4A18-8951-AB8C7AB5AC89}"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233414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2D8C07-A960-4A18-8951-AB8C7AB5AC89}"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389665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2D8C07-A960-4A18-8951-AB8C7AB5AC89}"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14872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2D8C07-A960-4A18-8951-AB8C7AB5AC89}"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44115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D8C07-A960-4A18-8951-AB8C7AB5AC89}"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106243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B2D8C07-A960-4A18-8951-AB8C7AB5AC89}"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8A85F3E-5A63-449C-8023-CAA4B55EEDF0}" type="slidenum">
              <a:rPr lang="en-US" smtClean="0"/>
              <a:t>‹#›</a:t>
            </a:fld>
            <a:endParaRPr lang="en-US"/>
          </a:p>
        </p:txBody>
      </p:sp>
    </p:spTree>
    <p:extLst>
      <p:ext uri="{BB962C8B-B14F-4D97-AF65-F5344CB8AC3E}">
        <p14:creationId xmlns:p14="http://schemas.microsoft.com/office/powerpoint/2010/main" val="330833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CB2D8C07-A960-4A18-8951-AB8C7AB5AC89}" type="datetimeFigureOut">
              <a:rPr lang="en-US" smtClean="0"/>
              <a:t>4/17/2022</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8A85F3E-5A63-449C-8023-CAA4B55EEDF0}" type="slidenum">
              <a:rPr lang="en-US" smtClean="0"/>
              <a:t>‹#›</a:t>
            </a:fld>
            <a:endParaRPr lang="en-US"/>
          </a:p>
        </p:txBody>
      </p:sp>
    </p:spTree>
    <p:extLst>
      <p:ext uri="{BB962C8B-B14F-4D97-AF65-F5344CB8AC3E}">
        <p14:creationId xmlns:p14="http://schemas.microsoft.com/office/powerpoint/2010/main" val="362386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B2D8C07-A960-4A18-8951-AB8C7AB5AC89}" type="datetimeFigureOut">
              <a:rPr lang="en-US" smtClean="0"/>
              <a:t>4/17/2022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18A85F3E-5A63-449C-8023-CAA4B55EEDF0}" type="slidenum">
              <a:rPr lang="en-US" smtClean="0"/>
              <a:t>‹#›</a:t>
            </a:fld>
            <a:endParaRPr lang="en-US"/>
          </a:p>
        </p:txBody>
      </p:sp>
    </p:spTree>
    <p:extLst>
      <p:ext uri="{BB962C8B-B14F-4D97-AF65-F5344CB8AC3E}">
        <p14:creationId xmlns:p14="http://schemas.microsoft.com/office/powerpoint/2010/main" val="20153114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webp"/><Relationship Id="rId7" Type="http://schemas.openxmlformats.org/officeDocument/2006/relationships/image" Target="../media/image10.webp"/><Relationship Id="rId2" Type="http://schemas.openxmlformats.org/officeDocument/2006/relationships/image" Target="../media/image5.webp"/><Relationship Id="rId1" Type="http://schemas.openxmlformats.org/officeDocument/2006/relationships/slideLayout" Target="../slideLayouts/slideLayout3.xml"/><Relationship Id="rId6" Type="http://schemas.openxmlformats.org/officeDocument/2006/relationships/image" Target="../media/image9.webp"/><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madistrict-i.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3B2C02C-E30F-40C6-9630-81ABBF1AF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518759"/>
            <a:ext cx="3826456" cy="3820477"/>
          </a:xfrm>
          <a:prstGeom prst="rect">
            <a:avLst/>
          </a:prstGeom>
        </p:spPr>
      </p:pic>
      <p:pic>
        <p:nvPicPr>
          <p:cNvPr id="9" name="Picture 8">
            <a:extLst>
              <a:ext uri="{FF2B5EF4-FFF2-40B4-BE49-F238E27FC236}">
                <a16:creationId xmlns:a16="http://schemas.microsoft.com/office/drawing/2014/main" xmlns="" id="{802413D0-7921-4B42-AEC7-F3B98430D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6024" y="1511011"/>
            <a:ext cx="3835976" cy="3835976"/>
          </a:xfrm>
          <a:prstGeom prst="rect">
            <a:avLst/>
          </a:prstGeom>
        </p:spPr>
      </p:pic>
      <p:sp>
        <p:nvSpPr>
          <p:cNvPr id="11" name="TextBox 10">
            <a:extLst>
              <a:ext uri="{FF2B5EF4-FFF2-40B4-BE49-F238E27FC236}">
                <a16:creationId xmlns:a16="http://schemas.microsoft.com/office/drawing/2014/main" xmlns="" id="{5106DBAD-BB4F-450E-B3CB-9168E23A67A0}"/>
              </a:ext>
            </a:extLst>
          </p:cNvPr>
          <p:cNvSpPr txBox="1"/>
          <p:nvPr/>
        </p:nvSpPr>
        <p:spPr>
          <a:xfrm>
            <a:off x="3835977" y="1890114"/>
            <a:ext cx="4510524" cy="3077766"/>
          </a:xfrm>
          <a:prstGeom prst="rect">
            <a:avLst/>
          </a:prstGeom>
          <a:noFill/>
        </p:spPr>
        <p:txBody>
          <a:bodyPr wrap="square" rtlCol="0">
            <a:spAutoFit/>
          </a:bodyPr>
          <a:lstStyle/>
          <a:p>
            <a:pPr algn="ct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Eras Bold ITC" panose="020B0907030504020204" pitchFamily="34" charset="0"/>
                <a:ea typeface="+mn-ea"/>
                <a:cs typeface="+mn-cs"/>
              </a:rPr>
              <a:t>OUTREACH</a:t>
            </a:r>
          </a:p>
          <a:p>
            <a:pPr algn="ctr"/>
            <a:endParaRPr lang="en-US" dirty="0"/>
          </a:p>
          <a:p>
            <a:pPr algn="ctr"/>
            <a:endParaRPr lang="en-US" dirty="0"/>
          </a:p>
          <a:p>
            <a:pPr algn="ctr"/>
            <a:r>
              <a:rPr lang="en-US" sz="3200" b="1" dirty="0">
                <a:solidFill>
                  <a:schemeClr val="bg1"/>
                </a:solidFill>
                <a:latin typeface="Eras Bold ITC" panose="020B0907030504020204" pitchFamily="34" charset="0"/>
              </a:rPr>
              <a:t>COMMUNICATION</a:t>
            </a:r>
          </a:p>
          <a:p>
            <a:pPr algn="ctr"/>
            <a:endParaRPr lang="en-US" dirty="0"/>
          </a:p>
          <a:p>
            <a:pPr algn="ctr"/>
            <a:endParaRPr lang="en-US" dirty="0"/>
          </a:p>
          <a:p>
            <a:pPr algn="ctr"/>
            <a:r>
              <a:rPr lang="en-US" sz="3600" b="1" dirty="0">
                <a:solidFill>
                  <a:schemeClr val="bg1"/>
                </a:solidFill>
                <a:latin typeface="Eras Bold ITC" panose="020B0907030504020204" pitchFamily="34" charset="0"/>
              </a:rPr>
              <a:t>MULTI MEDIA</a:t>
            </a:r>
          </a:p>
        </p:txBody>
      </p:sp>
    </p:spTree>
    <p:custDataLst>
      <p:tags r:id="rId1"/>
    </p:custDataLst>
    <p:extLst>
      <p:ext uri="{BB962C8B-B14F-4D97-AF65-F5344CB8AC3E}">
        <p14:creationId xmlns:p14="http://schemas.microsoft.com/office/powerpoint/2010/main" val="1879332369"/>
      </p:ext>
    </p:extLst>
  </p:cSld>
  <p:clrMapOvr>
    <a:masterClrMapping/>
  </p:clrMapOvr>
  <mc:AlternateContent xmlns:mc="http://schemas.openxmlformats.org/markup-compatibility/2006" xmlns:p14="http://schemas.microsoft.com/office/powerpoint/2010/main">
    <mc:Choice Requires="p14">
      <p:transition spd="slow" p14:dur="2000" advTm="22033"/>
    </mc:Choice>
    <mc:Fallback xmlns="">
      <p:transition spd="slow" advTm="22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1500"/>
                                        <p:tgtEl>
                                          <p:spTgt spid="11">
                                            <p:txEl>
                                              <p:pRg st="1" end="1"/>
                                            </p:txEl>
                                          </p:spTgt>
                                        </p:tgtEl>
                                      </p:cBhvr>
                                    </p:animEffect>
                                  </p:childTnLst>
                                </p:cTn>
                              </p:par>
                            </p:childTnLst>
                          </p:cTn>
                        </p:par>
                        <p:par>
                          <p:cTn id="8" fill="hold">
                            <p:stCondLst>
                              <p:cond delay="1500"/>
                            </p:stCondLst>
                            <p:childTnLst>
                              <p:par>
                                <p:cTn id="9" presetID="14" presetClass="entr" presetSubtype="10" fill="hold" nodeType="afterEffect">
                                  <p:stCondLst>
                                    <p:cond delay="250"/>
                                  </p:stCondLst>
                                  <p:childTnLst>
                                    <p:set>
                                      <p:cBhvr>
                                        <p:cTn id="10"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11" dur="1500"/>
                                        <p:tgtEl>
                                          <p:spTgt spid="11">
                                            <p:txEl>
                                              <p:pRg st="4" end="4"/>
                                            </p:txEl>
                                          </p:spTgt>
                                        </p:tgtEl>
                                      </p:cBhvr>
                                    </p:animEffect>
                                  </p:childTnLst>
                                </p:cTn>
                              </p:par>
                            </p:childTnLst>
                          </p:cTn>
                        </p:par>
                        <p:par>
                          <p:cTn id="12" fill="hold">
                            <p:stCondLst>
                              <p:cond delay="3250"/>
                            </p:stCondLst>
                            <p:childTnLst>
                              <p:par>
                                <p:cTn id="13" presetID="14" presetClass="entr" presetSubtype="10" fill="hold" nodeType="afterEffect">
                                  <p:stCondLst>
                                    <p:cond delay="250"/>
                                  </p:stCondLst>
                                  <p:childTnLst>
                                    <p:set>
                                      <p:cBhvr>
                                        <p:cTn id="14"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15" dur="1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0B6FC93-6158-4E00-937C-0597758A0158}"/>
              </a:ext>
            </a:extLst>
          </p:cNvPr>
          <p:cNvSpPr txBox="1"/>
          <p:nvPr/>
        </p:nvSpPr>
        <p:spPr>
          <a:xfrm>
            <a:off x="457200" y="165229"/>
            <a:ext cx="11277600" cy="5786199"/>
          </a:xfrm>
          <a:prstGeom prst="rect">
            <a:avLst/>
          </a:prstGeom>
          <a:noFill/>
        </p:spPr>
        <p:txBody>
          <a:bodyPr wrap="square" rtlCol="0">
            <a:spAutoFit/>
          </a:bodyPr>
          <a:lstStyle/>
          <a:p>
            <a:pPr algn="ctr"/>
            <a:r>
              <a:rPr lang="en-US" sz="4400" b="1" dirty="0">
                <a:latin typeface="Cooper Black" panose="0208090404030B020404" pitchFamily="18" charset="0"/>
              </a:rPr>
              <a:t>Let’s Talk about it!</a:t>
            </a:r>
          </a:p>
          <a:p>
            <a:pPr algn="ctr"/>
            <a:r>
              <a:rPr lang="en-US" sz="2400" dirty="0">
                <a:solidFill>
                  <a:schemeClr val="bg1"/>
                </a:solidFill>
                <a:latin typeface="Cooper Black" panose="0208090404030B020404" pitchFamily="18" charset="0"/>
              </a:rPr>
              <a:t>Find this recording, District Zoom meetings, events and more at </a:t>
            </a:r>
          </a:p>
          <a:p>
            <a:pPr algn="ctr"/>
            <a:r>
              <a:rPr lang="en-US" sz="2400" dirty="0">
                <a:solidFill>
                  <a:schemeClr val="bg1"/>
                </a:solidFill>
                <a:latin typeface="Cooper Black" panose="0208090404030B020404" pitchFamily="18" charset="0"/>
              </a:rPr>
              <a:t>YOUR District 1 YouTube Channel through our district 1 website.</a:t>
            </a:r>
          </a:p>
          <a:p>
            <a:pPr algn="ctr"/>
            <a:r>
              <a:rPr lang="en-US" sz="2400" dirty="0">
                <a:latin typeface="Cooper Black" panose="0208090404030B020404" pitchFamily="18" charset="0"/>
              </a:rPr>
              <a:t/>
            </a:r>
            <a:br>
              <a:rPr lang="en-US" sz="2400" dirty="0">
                <a:latin typeface="Cooper Black" panose="0208090404030B020404" pitchFamily="18" charset="0"/>
              </a:rPr>
            </a:br>
            <a:r>
              <a:rPr lang="en-US" sz="6600" b="1" dirty="0">
                <a:latin typeface="Cooper Black" panose="0208090404030B020404" pitchFamily="18" charset="0"/>
              </a:rPr>
              <a:t>Thank You for watching.</a:t>
            </a:r>
          </a:p>
          <a:p>
            <a:pPr algn="ctr"/>
            <a:endParaRPr lang="en-US" sz="3600" b="1" dirty="0">
              <a:latin typeface="Cooper Black" panose="0208090404030B020404" pitchFamily="18" charset="0"/>
            </a:endParaRPr>
          </a:p>
          <a:p>
            <a:pPr algn="ctr"/>
            <a:r>
              <a:rPr lang="en-US" sz="4400" b="1" dirty="0">
                <a:latin typeface="Cooper Black" panose="0208090404030B020404" pitchFamily="18" charset="0"/>
              </a:rPr>
              <a:t>Fly often, fly safely</a:t>
            </a:r>
            <a:br>
              <a:rPr lang="en-US" sz="4400" b="1" dirty="0">
                <a:latin typeface="Cooper Black" panose="0208090404030B020404" pitchFamily="18" charset="0"/>
              </a:rPr>
            </a:br>
            <a:r>
              <a:rPr lang="en-US" sz="4400" b="1" dirty="0">
                <a:latin typeface="Cooper Black" panose="0208090404030B020404" pitchFamily="18" charset="0"/>
              </a:rPr>
              <a:t>Reach out to OUTREACH!</a:t>
            </a:r>
          </a:p>
          <a:p>
            <a:pPr algn="ctr"/>
            <a:r>
              <a:rPr lang="en-US" sz="3200" dirty="0">
                <a:solidFill>
                  <a:schemeClr val="bg1"/>
                </a:solidFill>
                <a:latin typeface="Cooper Black" panose="0208090404030B020404" pitchFamily="18" charset="0"/>
              </a:rPr>
              <a:t>Most aeromodelling resources are one click away at: www.amadistrict-i.org</a:t>
            </a:r>
            <a:endParaRPr lang="en-US" sz="3200" dirty="0">
              <a:solidFill>
                <a:schemeClr val="bg1"/>
              </a:solidFill>
            </a:endParaRPr>
          </a:p>
        </p:txBody>
      </p:sp>
    </p:spTree>
    <p:extLst>
      <p:ext uri="{BB962C8B-B14F-4D97-AF65-F5344CB8AC3E}">
        <p14:creationId xmlns:p14="http://schemas.microsoft.com/office/powerpoint/2010/main" val="13400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BDDD2C7-DE60-4C3B-BA5B-A1371ED62221}"/>
              </a:ext>
            </a:extLst>
          </p:cNvPr>
          <p:cNvSpPr>
            <a:spLocks noGrp="1"/>
          </p:cNvSpPr>
          <p:nvPr>
            <p:ph type="subTitle" idx="1"/>
          </p:nvPr>
        </p:nvSpPr>
        <p:spPr>
          <a:xfrm>
            <a:off x="637032" y="1767870"/>
            <a:ext cx="11250168" cy="4998660"/>
          </a:xfrm>
        </p:spPr>
        <p:txBody>
          <a:bodyPr>
            <a:normAutofit fontScale="92500" lnSpcReduction="10000"/>
          </a:bodyPr>
          <a:lstStyle/>
          <a:p>
            <a:r>
              <a:rPr lang="en-US" sz="5400" b="1" dirty="0"/>
              <a:t>W</a:t>
            </a:r>
            <a:r>
              <a:rPr lang="en-US" sz="4800" dirty="0"/>
              <a:t>hat does it mean?</a:t>
            </a:r>
          </a:p>
          <a:p>
            <a:r>
              <a:rPr lang="en-US" sz="2400" b="1" dirty="0">
                <a:solidFill>
                  <a:schemeClr val="bg1"/>
                </a:solidFill>
              </a:rPr>
              <a:t>“…</a:t>
            </a:r>
            <a:r>
              <a:rPr lang="en-US" sz="2600" b="1" i="1" dirty="0">
                <a:solidFill>
                  <a:srgbClr val="FFFF00"/>
                </a:solidFill>
              </a:rPr>
              <a:t>effort by individuals in an organization or</a:t>
            </a:r>
            <a:r>
              <a:rPr lang="en-US" sz="3000" b="1" i="1" dirty="0">
                <a:solidFill>
                  <a:srgbClr val="FFFF00"/>
                </a:solidFill>
              </a:rPr>
              <a:t> </a:t>
            </a:r>
            <a:r>
              <a:rPr lang="en-US" sz="2600" b="1" i="1" dirty="0">
                <a:solidFill>
                  <a:srgbClr val="FFFF00"/>
                </a:solidFill>
              </a:rPr>
              <a:t>group to connect </a:t>
            </a:r>
            <a:r>
              <a:rPr lang="en-US" sz="2200" b="1" dirty="0">
                <a:solidFill>
                  <a:schemeClr val="bg1"/>
                </a:solidFill>
              </a:rPr>
              <a:t>its ideas or practices </a:t>
            </a:r>
            <a:r>
              <a:rPr lang="en-US" sz="2400" b="1" dirty="0">
                <a:solidFill>
                  <a:schemeClr val="bg1"/>
                </a:solidFill>
              </a:rPr>
              <a:t>to the efforts of other organizations, groups, specific audiences or the general public</a:t>
            </a:r>
            <a:r>
              <a:rPr lang="en-US" sz="2400" dirty="0">
                <a:solidFill>
                  <a:schemeClr val="bg1"/>
                </a:solidFill>
              </a:rPr>
              <a:t>.” Google</a:t>
            </a:r>
          </a:p>
          <a:p>
            <a:r>
              <a:rPr lang="en-US" sz="5400" b="1" dirty="0"/>
              <a:t>W</a:t>
            </a:r>
            <a:r>
              <a:rPr lang="en-US" sz="4800" dirty="0"/>
              <a:t>hy does AMA encourage Outreach?</a:t>
            </a:r>
          </a:p>
          <a:p>
            <a:pPr marL="457200" indent="-457200">
              <a:buFont typeface="Wingdings" panose="05000000000000000000" pitchFamily="2" charset="2"/>
              <a:buChar char="Ø"/>
            </a:pPr>
            <a:r>
              <a:rPr lang="en-US" sz="3500" b="1" dirty="0">
                <a:solidFill>
                  <a:schemeClr val="bg1"/>
                </a:solidFill>
              </a:rPr>
              <a:t>Connect</a:t>
            </a:r>
            <a:r>
              <a:rPr lang="en-US" sz="2400" dirty="0"/>
              <a:t> </a:t>
            </a:r>
            <a:r>
              <a:rPr lang="en-US" sz="2600" b="1" dirty="0">
                <a:solidFill>
                  <a:schemeClr val="bg1"/>
                </a:solidFill>
              </a:rPr>
              <a:t>new</a:t>
            </a:r>
            <a:r>
              <a:rPr lang="en-US" sz="2600" dirty="0"/>
              <a:t> </a:t>
            </a:r>
            <a:r>
              <a:rPr lang="en-US" sz="2600" b="1" dirty="0">
                <a:solidFill>
                  <a:schemeClr val="bg1"/>
                </a:solidFill>
              </a:rPr>
              <a:t>modelers</a:t>
            </a:r>
            <a:r>
              <a:rPr lang="en-US" sz="2600" dirty="0">
                <a:solidFill>
                  <a:schemeClr val="bg1"/>
                </a:solidFill>
              </a:rPr>
              <a:t> to </a:t>
            </a:r>
            <a:r>
              <a:rPr lang="en-US" sz="3000" b="1" i="1" dirty="0">
                <a:solidFill>
                  <a:schemeClr val="bg1"/>
                </a:solidFill>
              </a:rPr>
              <a:t>clubs and members.  </a:t>
            </a:r>
            <a:endParaRPr lang="en-US" sz="2600" b="1" i="1" dirty="0"/>
          </a:p>
          <a:p>
            <a:pPr marL="457200" indent="-457200">
              <a:buFont typeface="Wingdings" panose="05000000000000000000" pitchFamily="2" charset="2"/>
              <a:buChar char="Ø"/>
            </a:pPr>
            <a:r>
              <a:rPr lang="en-US" sz="3500" b="1" dirty="0">
                <a:solidFill>
                  <a:schemeClr val="bg1"/>
                </a:solidFill>
              </a:rPr>
              <a:t>Connect</a:t>
            </a:r>
            <a:r>
              <a:rPr lang="en-US" sz="2800" dirty="0">
                <a:solidFill>
                  <a:schemeClr val="bg1"/>
                </a:solidFill>
              </a:rPr>
              <a:t> </a:t>
            </a:r>
            <a:r>
              <a:rPr lang="en-US" sz="2600" b="1" dirty="0">
                <a:solidFill>
                  <a:schemeClr val="bg1"/>
                </a:solidFill>
              </a:rPr>
              <a:t>clubs</a:t>
            </a:r>
            <a:r>
              <a:rPr lang="en-US" sz="2600" dirty="0">
                <a:solidFill>
                  <a:schemeClr val="bg1"/>
                </a:solidFill>
              </a:rPr>
              <a:t> to the </a:t>
            </a:r>
            <a:r>
              <a:rPr lang="en-US" b="1" i="1" dirty="0">
                <a:solidFill>
                  <a:schemeClr val="bg1"/>
                </a:solidFill>
              </a:rPr>
              <a:t>AMA Community</a:t>
            </a:r>
            <a:r>
              <a:rPr lang="en-US" sz="2800" i="1" dirty="0">
                <a:solidFill>
                  <a:schemeClr val="bg1"/>
                </a:solidFill>
              </a:rPr>
              <a:t> </a:t>
            </a:r>
            <a:r>
              <a:rPr lang="en-US" sz="2600" dirty="0"/>
              <a:t>through </a:t>
            </a:r>
            <a:r>
              <a:rPr lang="en-US" sz="2600" b="1" dirty="0">
                <a:solidFill>
                  <a:schemeClr val="bg1"/>
                </a:solidFill>
              </a:rPr>
              <a:t>district and national initiatives </a:t>
            </a:r>
            <a:r>
              <a:rPr lang="en-US" sz="2800" dirty="0"/>
              <a:t>and activities.</a:t>
            </a:r>
          </a:p>
          <a:p>
            <a:pPr marL="457200" indent="-457200">
              <a:buFont typeface="Wingdings" panose="05000000000000000000" pitchFamily="2" charset="2"/>
              <a:buChar char="Ø"/>
            </a:pPr>
            <a:r>
              <a:rPr lang="en-US" sz="3500" b="1" dirty="0">
                <a:solidFill>
                  <a:schemeClr val="bg1"/>
                </a:solidFill>
              </a:rPr>
              <a:t>Connect</a:t>
            </a:r>
            <a:r>
              <a:rPr lang="en-US" sz="3500" dirty="0">
                <a:solidFill>
                  <a:schemeClr val="bg1"/>
                </a:solidFill>
              </a:rPr>
              <a:t> </a:t>
            </a:r>
            <a:r>
              <a:rPr lang="en-US" sz="2600" b="1" dirty="0">
                <a:solidFill>
                  <a:schemeClr val="bg1"/>
                </a:solidFill>
              </a:rPr>
              <a:t>AMA</a:t>
            </a:r>
            <a:r>
              <a:rPr lang="en-US" sz="2600" dirty="0">
                <a:solidFill>
                  <a:schemeClr val="bg1"/>
                </a:solidFill>
              </a:rPr>
              <a:t> to the </a:t>
            </a:r>
            <a:r>
              <a:rPr lang="en-US" sz="3000" b="1" i="1" dirty="0">
                <a:solidFill>
                  <a:schemeClr val="bg1"/>
                </a:solidFill>
              </a:rPr>
              <a:t>General Public </a:t>
            </a:r>
            <a:r>
              <a:rPr lang="en-US" sz="3500" b="1" dirty="0"/>
              <a:t>outside</a:t>
            </a:r>
            <a:r>
              <a:rPr lang="en-US" sz="2600" dirty="0"/>
              <a:t> our aeromodelling community. </a:t>
            </a:r>
          </a:p>
          <a:p>
            <a:r>
              <a:rPr lang="en-US" sz="5400" b="1" dirty="0"/>
              <a:t>H</a:t>
            </a:r>
            <a:r>
              <a:rPr lang="en-US" sz="4800" dirty="0"/>
              <a:t>ow do we best </a:t>
            </a:r>
            <a:r>
              <a:rPr lang="en-US" sz="4800" b="1" i="1" dirty="0"/>
              <a:t>“REACH OUT TO OUTREACH” ?</a:t>
            </a:r>
          </a:p>
          <a:p>
            <a:endParaRPr lang="en-US" sz="4800" b="1" i="1" dirty="0"/>
          </a:p>
        </p:txBody>
      </p:sp>
      <p:sp>
        <p:nvSpPr>
          <p:cNvPr id="4" name="TextBox 3">
            <a:extLst>
              <a:ext uri="{FF2B5EF4-FFF2-40B4-BE49-F238E27FC236}">
                <a16:creationId xmlns:a16="http://schemas.microsoft.com/office/drawing/2014/main" xmlns="" id="{A36FB23B-147B-4BD7-9BC5-C8B944D39EA1}"/>
              </a:ext>
            </a:extLst>
          </p:cNvPr>
          <p:cNvSpPr txBox="1"/>
          <p:nvPr/>
        </p:nvSpPr>
        <p:spPr>
          <a:xfrm>
            <a:off x="3264408" y="144840"/>
            <a:ext cx="4876800" cy="1569660"/>
          </a:xfrm>
          <a:prstGeom prst="rect">
            <a:avLst/>
          </a:prstGeom>
          <a:noFill/>
        </p:spPr>
        <p:txBody>
          <a:bodyPr wrap="square" rtlCol="0">
            <a:spAutoFit/>
          </a:bodyPr>
          <a:lstStyle/>
          <a:p>
            <a:r>
              <a:rPr kumimoji="0" lang="en-US" sz="6600" b="1" i="0" u="none" strike="noStrike" kern="1200" cap="none" spc="-120" normalizeH="0" baseline="0" noProof="0" dirty="0">
                <a:ln>
                  <a:noFill/>
                </a:ln>
                <a:solidFill>
                  <a:srgbClr val="FFFFFF"/>
                </a:solidFill>
                <a:effectLst/>
                <a:uLnTx/>
                <a:uFillTx/>
                <a:latin typeface="Eras Bold ITC" panose="020B0907030504020204" pitchFamily="34" charset="0"/>
                <a:ea typeface="+mj-ea"/>
                <a:cs typeface="+mj-cs"/>
              </a:rPr>
              <a:t>R </a:t>
            </a:r>
            <a:r>
              <a:rPr kumimoji="0" lang="en-US" sz="7200" b="0" i="0" u="none" strike="noStrike" kern="1200" cap="none" spc="-120" normalizeH="0" baseline="0" noProof="0" dirty="0">
                <a:ln>
                  <a:noFill/>
                </a:ln>
                <a:solidFill>
                  <a:srgbClr val="FFFFFF"/>
                </a:solidFill>
                <a:effectLst/>
                <a:uLnTx/>
                <a:uFillTx/>
                <a:latin typeface="Eras Bold ITC" panose="020B0907030504020204" pitchFamily="34" charset="0"/>
                <a:ea typeface="+mj-ea"/>
                <a:cs typeface="+mj-cs"/>
              </a:rPr>
              <a:t>E </a:t>
            </a:r>
            <a:r>
              <a:rPr kumimoji="0" lang="en-US" sz="8000" b="0" i="0" u="none" strike="noStrike" kern="1200" cap="none" spc="-120" normalizeH="0" baseline="0" noProof="0" dirty="0">
                <a:ln>
                  <a:noFill/>
                </a:ln>
                <a:solidFill>
                  <a:srgbClr val="FFFFFF"/>
                </a:solidFill>
                <a:effectLst/>
                <a:uLnTx/>
                <a:uFillTx/>
                <a:latin typeface="Eras Bold ITC" panose="020B0907030504020204" pitchFamily="34" charset="0"/>
                <a:ea typeface="+mj-ea"/>
                <a:cs typeface="+mj-cs"/>
              </a:rPr>
              <a:t>A C </a:t>
            </a:r>
            <a:r>
              <a:rPr kumimoji="0" lang="en-US" sz="9600" b="0" i="0" u="none" strike="noStrike" kern="1200" cap="none" spc="-120" normalizeH="0" baseline="0" noProof="0" dirty="0">
                <a:ln>
                  <a:noFill/>
                </a:ln>
                <a:solidFill>
                  <a:srgbClr val="FFFFFF"/>
                </a:solidFill>
                <a:effectLst/>
                <a:uLnTx/>
                <a:uFillTx/>
                <a:latin typeface="Eras Bold ITC" panose="020B0907030504020204" pitchFamily="34" charset="0"/>
                <a:ea typeface="+mj-ea"/>
                <a:cs typeface="+mj-cs"/>
              </a:rPr>
              <a:t>H </a:t>
            </a:r>
            <a:endParaRPr lang="en-US" dirty="0">
              <a:latin typeface="Eras Bold ITC" panose="020B0907030504020204" pitchFamily="34" charset="0"/>
            </a:endParaRPr>
          </a:p>
        </p:txBody>
      </p:sp>
      <p:sp>
        <p:nvSpPr>
          <p:cNvPr id="5" name="TextBox 4">
            <a:extLst>
              <a:ext uri="{FF2B5EF4-FFF2-40B4-BE49-F238E27FC236}">
                <a16:creationId xmlns:a16="http://schemas.microsoft.com/office/drawing/2014/main" xmlns="" id="{5A58D80C-6BA7-4F59-B69C-809D635B75C4}"/>
              </a:ext>
            </a:extLst>
          </p:cNvPr>
          <p:cNvSpPr txBox="1"/>
          <p:nvPr/>
        </p:nvSpPr>
        <p:spPr>
          <a:xfrm>
            <a:off x="637032" y="144840"/>
            <a:ext cx="2395728" cy="1569660"/>
          </a:xfrm>
          <a:prstGeom prst="rect">
            <a:avLst/>
          </a:prstGeom>
          <a:noFill/>
        </p:spPr>
        <p:txBody>
          <a:bodyPr wrap="square" rtlCol="0">
            <a:spAutoFit/>
          </a:bodyPr>
          <a:lstStyle/>
          <a:p>
            <a:r>
              <a:rPr kumimoji="0" lang="en-US" sz="6600" b="1" i="0" u="none" strike="noStrike" kern="1200" cap="none" spc="-120" normalizeH="0" baseline="0" noProof="0" dirty="0">
                <a:ln>
                  <a:noFill/>
                </a:ln>
                <a:solidFill>
                  <a:srgbClr val="FFFFFF"/>
                </a:solidFill>
                <a:effectLst/>
                <a:uLnTx/>
                <a:uFillTx/>
                <a:latin typeface="Eras Bold ITC" panose="020B0907030504020204" pitchFamily="34" charset="0"/>
                <a:ea typeface="+mj-ea"/>
                <a:cs typeface="+mj-cs"/>
              </a:rPr>
              <a:t>O</a:t>
            </a:r>
            <a:r>
              <a:rPr kumimoji="0" lang="en-US" sz="7200" b="0" i="0" u="none" strike="noStrike" kern="1200" cap="none" spc="-120" normalizeH="0" baseline="0" noProof="0" dirty="0">
                <a:ln>
                  <a:noFill/>
                </a:ln>
                <a:solidFill>
                  <a:srgbClr val="FFFFFF"/>
                </a:solidFill>
                <a:effectLst/>
                <a:uLnTx/>
                <a:uFillTx/>
                <a:latin typeface="Eras Bold ITC" panose="020B0907030504020204" pitchFamily="34" charset="0"/>
                <a:ea typeface="+mj-ea"/>
                <a:cs typeface="+mj-cs"/>
              </a:rPr>
              <a:t>U</a:t>
            </a:r>
            <a:r>
              <a:rPr kumimoji="0" lang="en-US" sz="9600" b="0" i="0" u="none" strike="noStrike" kern="1200" cap="none" spc="-120" normalizeH="0" baseline="0" noProof="0" dirty="0">
                <a:ln>
                  <a:noFill/>
                </a:ln>
                <a:solidFill>
                  <a:srgbClr val="FFFFFF"/>
                </a:solidFill>
                <a:effectLst/>
                <a:uLnTx/>
                <a:uFillTx/>
                <a:latin typeface="Eras Bold ITC" panose="020B0907030504020204" pitchFamily="34" charset="0"/>
                <a:ea typeface="+mj-ea"/>
                <a:cs typeface="+mj-cs"/>
              </a:rPr>
              <a:t>T</a:t>
            </a:r>
            <a:endParaRPr lang="en-US" dirty="0">
              <a:latin typeface="Eras Bold ITC" panose="020B0907030504020204" pitchFamily="34" charset="0"/>
            </a:endParaRPr>
          </a:p>
        </p:txBody>
      </p:sp>
      <p:pic>
        <p:nvPicPr>
          <p:cNvPr id="7" name="Picture 6">
            <a:extLst>
              <a:ext uri="{FF2B5EF4-FFF2-40B4-BE49-F238E27FC236}">
                <a16:creationId xmlns:a16="http://schemas.microsoft.com/office/drawing/2014/main" xmlns="" id="{4E0EAC79-A62D-49A2-A39F-02C3E68BD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220" y="38100"/>
            <a:ext cx="3467980" cy="2445960"/>
          </a:xfrm>
          <a:prstGeom prst="rect">
            <a:avLst/>
          </a:prstGeom>
          <a:scene3d>
            <a:camera prst="orthographicFront"/>
            <a:lightRig rig="threePt" dir="t"/>
          </a:scene3d>
          <a:sp3d>
            <a:bevelT w="139700" h="139700" prst="divot"/>
          </a:sp3d>
        </p:spPr>
      </p:pic>
      <p:sp>
        <p:nvSpPr>
          <p:cNvPr id="12" name="Arrow: Striped Right 11">
            <a:extLst>
              <a:ext uri="{FF2B5EF4-FFF2-40B4-BE49-F238E27FC236}">
                <a16:creationId xmlns:a16="http://schemas.microsoft.com/office/drawing/2014/main" xmlns="" id="{508D140B-3A9C-48A0-ADCA-D4E497F26C4D}"/>
              </a:ext>
            </a:extLst>
          </p:cNvPr>
          <p:cNvSpPr/>
          <p:nvPr/>
        </p:nvSpPr>
        <p:spPr>
          <a:xfrm>
            <a:off x="10668000" y="6198048"/>
            <a:ext cx="1219200" cy="515112"/>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1321341"/>
      </p:ext>
    </p:extLst>
  </p:cSld>
  <p:clrMapOvr>
    <a:masterClrMapping/>
  </p:clrMapOvr>
  <mc:AlternateContent xmlns:mc="http://schemas.openxmlformats.org/markup-compatibility/2006" xmlns:p14="http://schemas.microsoft.com/office/powerpoint/2010/main">
    <mc:Choice Requires="p14">
      <p:transition spd="slow" p14:dur="2000" advTm="78587"/>
    </mc:Choice>
    <mc:Fallback xmlns="">
      <p:transition spd="slow" advTm="7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
                                            <p:txEl>
                                              <p:pRg st="0" end="0"/>
                                            </p:txEl>
                                          </p:spTgt>
                                        </p:tgtEl>
                                      </p:cBhvr>
                                    </p:animEffect>
                                  </p:childTnLst>
                                </p:cTn>
                              </p:par>
                              <p:par>
                                <p:cTn id="15" presetID="2" presetClass="entr" presetSubtype="12" fill="hold" nodeType="withEffect">
                                  <p:stCondLst>
                                    <p:cond delay="2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0" fill="hold"/>
                                        <p:tgtEl>
                                          <p:spTgt spid="7"/>
                                        </p:tgtEl>
                                        <p:attrNameLst>
                                          <p:attrName>ppt_x</p:attrName>
                                        </p:attrNameLst>
                                      </p:cBhvr>
                                      <p:tavLst>
                                        <p:tav tm="0">
                                          <p:val>
                                            <p:strVal val="0-#ppt_w/2"/>
                                          </p:val>
                                        </p:tav>
                                        <p:tav tm="100000">
                                          <p:val>
                                            <p:strVal val="#ppt_x"/>
                                          </p:val>
                                        </p:tav>
                                      </p:tavLst>
                                    </p:anim>
                                    <p:anim calcmode="lin" valueType="num">
                                      <p:cBhvr additive="base">
                                        <p:cTn id="18" dur="2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8" fill="hold" nodeType="afterEffect">
                                  <p:stCondLst>
                                    <p:cond delay="200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3"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7750"/>
                            </p:stCondLst>
                            <p:childTnLst>
                              <p:par>
                                <p:cTn id="25" presetID="2" presetClass="entr" presetSubtype="2" fill="hold" nodeType="afterEffect">
                                  <p:stCondLst>
                                    <p:cond delay="50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8"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13250"/>
                            </p:stCondLst>
                            <p:childTnLst>
                              <p:par>
                                <p:cTn id="30" presetID="2" presetClass="entr" presetSubtype="8" fill="hold" nodeType="afterEffect">
                                  <p:stCondLst>
                                    <p:cond delay="250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16500"/>
                            </p:stCondLst>
                            <p:childTnLst>
                              <p:par>
                                <p:cTn id="35" presetID="2" presetClass="entr" presetSubtype="2" fill="hold" nodeType="afterEffect">
                                  <p:stCondLst>
                                    <p:cond delay="175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27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8" dur="2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21000"/>
                            </p:stCondLst>
                            <p:childTnLst>
                              <p:par>
                                <p:cTn id="40" presetID="2" presetClass="entr" presetSubtype="2" fill="hold" nodeType="afterEffect">
                                  <p:stCondLst>
                                    <p:cond delay="175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27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3" dur="2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25500"/>
                            </p:stCondLst>
                            <p:childTnLst>
                              <p:par>
                                <p:cTn id="45" presetID="2" presetClass="entr" presetSubtype="2" fill="hold" nodeType="afterEffect">
                                  <p:stCondLst>
                                    <p:cond delay="375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27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2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9" fill="hold">
                            <p:stCondLst>
                              <p:cond delay="32000"/>
                            </p:stCondLst>
                            <p:childTnLst>
                              <p:par>
                                <p:cTn id="50" presetID="2" presetClass="entr" presetSubtype="8" fill="hold" nodeType="afterEffect">
                                  <p:stCondLst>
                                    <p:cond delay="375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2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3" dur="2250" fill="hold"/>
                                        <p:tgtEl>
                                          <p:spTgt spid="3">
                                            <p:txEl>
                                              <p:pRg st="6" end="6"/>
                                            </p:txEl>
                                          </p:spTgt>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925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3000" fill="hold"/>
                                        <p:tgtEl>
                                          <p:spTgt spid="12"/>
                                        </p:tgtEl>
                                        <p:attrNameLst>
                                          <p:attrName>ppt_x</p:attrName>
                                        </p:attrNameLst>
                                      </p:cBhvr>
                                      <p:tavLst>
                                        <p:tav tm="0">
                                          <p:val>
                                            <p:strVal val="0-#ppt_w/2"/>
                                          </p:val>
                                        </p:tav>
                                        <p:tav tm="100000">
                                          <p:val>
                                            <p:strVal val="#ppt_x"/>
                                          </p:val>
                                        </p:tav>
                                      </p:tavLst>
                                    </p:anim>
                                    <p:anim calcmode="lin" valueType="num">
                                      <p:cBhvr additive="base">
                                        <p:cTn id="57"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6DE1E53-640B-4A27-A0CA-F5B316024FBC}"/>
              </a:ext>
            </a:extLst>
          </p:cNvPr>
          <p:cNvSpPr>
            <a:spLocks noGrp="1"/>
          </p:cNvSpPr>
          <p:nvPr>
            <p:ph type="subTitle" idx="1"/>
          </p:nvPr>
        </p:nvSpPr>
        <p:spPr>
          <a:xfrm>
            <a:off x="653796" y="198756"/>
            <a:ext cx="10884408" cy="6430644"/>
          </a:xfrm>
        </p:spPr>
        <p:txBody>
          <a:bodyPr>
            <a:normAutofit fontScale="92500" lnSpcReduction="20000"/>
          </a:bodyPr>
          <a:lstStyle/>
          <a:p>
            <a:pPr algn="ctr"/>
            <a:r>
              <a:rPr lang="en-US" dirty="0">
                <a:latin typeface="Eras Bold ITC" panose="020B0907030504020204" pitchFamily="34" charset="0"/>
              </a:rPr>
              <a:t>Getting to know our Clubs &amp; Members better…</a:t>
            </a:r>
          </a:p>
          <a:p>
            <a:pPr algn="ctr"/>
            <a:r>
              <a:rPr lang="en-US" dirty="0">
                <a:latin typeface="Eras Bold ITC" panose="020B0907030504020204" pitchFamily="34" charset="0"/>
              </a:rPr>
              <a:t>Their:</a:t>
            </a:r>
          </a:p>
          <a:p>
            <a:pPr algn="ctr"/>
            <a:endParaRPr lang="en-US" dirty="0">
              <a:latin typeface="Eras Bold ITC" panose="020B0907030504020204" pitchFamily="34" charset="0"/>
            </a:endParaRPr>
          </a:p>
          <a:p>
            <a:pPr algn="ctr"/>
            <a:r>
              <a:rPr lang="en-US" dirty="0">
                <a:solidFill>
                  <a:srgbClr val="FFFF00"/>
                </a:solidFill>
                <a:latin typeface="Eras Bold ITC" panose="020B0907030504020204" pitchFamily="34" charset="0"/>
              </a:rPr>
              <a:t>Interests &amp; Activities</a:t>
            </a:r>
          </a:p>
          <a:p>
            <a:pPr algn="ctr"/>
            <a:r>
              <a:rPr lang="en-US" dirty="0">
                <a:solidFill>
                  <a:srgbClr val="FFFF00"/>
                </a:solidFill>
                <a:latin typeface="Eras Bold ITC" panose="020B0907030504020204" pitchFamily="34" charset="0"/>
              </a:rPr>
              <a:t>Member Skill Sets</a:t>
            </a:r>
          </a:p>
          <a:p>
            <a:pPr algn="ctr"/>
            <a:r>
              <a:rPr lang="en-US" dirty="0">
                <a:solidFill>
                  <a:srgbClr val="FFFF00"/>
                </a:solidFill>
                <a:latin typeface="Eras Bold ITC" panose="020B0907030504020204" pitchFamily="34" charset="0"/>
              </a:rPr>
              <a:t>Volunteer and Advocacy Desires</a:t>
            </a:r>
          </a:p>
          <a:p>
            <a:pPr algn="ctr"/>
            <a:r>
              <a:rPr lang="en-US" dirty="0">
                <a:solidFill>
                  <a:srgbClr val="FFFF00"/>
                </a:solidFill>
                <a:latin typeface="Eras Bold ITC" panose="020B0907030504020204" pitchFamily="34" charset="0"/>
              </a:rPr>
              <a:t>Their Limitations or Restrictions</a:t>
            </a:r>
            <a:endParaRPr lang="en-US" dirty="0">
              <a:latin typeface="Eras Bold ITC" panose="020B0907030504020204" pitchFamily="34" charset="0"/>
            </a:endParaRPr>
          </a:p>
          <a:p>
            <a:pPr algn="ctr"/>
            <a:endParaRPr lang="en-US" sz="1500" dirty="0">
              <a:solidFill>
                <a:schemeClr val="bg1"/>
              </a:solidFill>
              <a:latin typeface="Eras Bold ITC" panose="020B0907030504020204" pitchFamily="34" charset="0"/>
            </a:endParaRPr>
          </a:p>
          <a:p>
            <a:pPr algn="ctr"/>
            <a:r>
              <a:rPr lang="en-US" dirty="0">
                <a:solidFill>
                  <a:schemeClr val="bg1"/>
                </a:solidFill>
                <a:latin typeface="Eras Bold ITC" panose="020B0907030504020204" pitchFamily="34" charset="0"/>
              </a:rPr>
              <a:t>*Sharing accurate, honest, and current information with AMA and the Community allows us to identify members interested in outreach activities and where to send new prospective members to find the “best fit”. </a:t>
            </a:r>
          </a:p>
          <a:p>
            <a:pPr algn="ctr"/>
            <a:r>
              <a:rPr lang="en-US" sz="3000" i="1" dirty="0">
                <a:solidFill>
                  <a:schemeClr val="tx1">
                    <a:lumMod val="85000"/>
                  </a:schemeClr>
                </a:solidFill>
                <a:latin typeface="Eras Bold ITC" panose="020B0907030504020204" pitchFamily="34" charset="0"/>
              </a:rPr>
              <a:t>*Accurately reporting also allows AMA to preserve the privacy of those  members who choose to keep their hobby private.  Outreach is not for everyone.</a:t>
            </a:r>
          </a:p>
          <a:p>
            <a:pPr algn="ctr"/>
            <a:endParaRPr lang="en-US" dirty="0">
              <a:latin typeface="Eras Bold ITC" panose="020B0907030504020204" pitchFamily="34" charset="0"/>
            </a:endParaRPr>
          </a:p>
        </p:txBody>
      </p:sp>
    </p:spTree>
    <p:custDataLst>
      <p:tags r:id="rId1"/>
    </p:custDataLst>
    <p:extLst>
      <p:ext uri="{BB962C8B-B14F-4D97-AF65-F5344CB8AC3E}">
        <p14:creationId xmlns:p14="http://schemas.microsoft.com/office/powerpoint/2010/main" val="3105920370"/>
      </p:ext>
    </p:extLst>
  </p:cSld>
  <p:clrMapOvr>
    <a:masterClrMapping/>
  </p:clrMapOvr>
  <mc:AlternateContent xmlns:mc="http://schemas.openxmlformats.org/markup-compatibility/2006" xmlns:p14="http://schemas.microsoft.com/office/powerpoint/2010/main">
    <mc:Choice Requires="p14">
      <p:transition spd="slow" p14:dur="2000" advTm="56015"/>
    </mc:Choice>
    <mc:Fallback xmlns="">
      <p:transition spd="slow" advTm="56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75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2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3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325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40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325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600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32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325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800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325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325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1100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7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7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25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6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6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0BB7CEA-4CFB-4517-8611-B99FDCCA9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08" y="4716958"/>
            <a:ext cx="2955192" cy="2084266"/>
          </a:xfrm>
          <a:prstGeom prst="rect">
            <a:avLst/>
          </a:prstGeom>
          <a:effectLst>
            <a:softEdge rad="50800"/>
          </a:effectLst>
        </p:spPr>
      </p:pic>
      <p:sp>
        <p:nvSpPr>
          <p:cNvPr id="7" name="Title 6">
            <a:extLst>
              <a:ext uri="{FF2B5EF4-FFF2-40B4-BE49-F238E27FC236}">
                <a16:creationId xmlns:a16="http://schemas.microsoft.com/office/drawing/2014/main" xmlns="" id="{92420298-B356-4198-BAA5-742CEACFC595}"/>
              </a:ext>
            </a:extLst>
          </p:cNvPr>
          <p:cNvSpPr>
            <a:spLocks noGrp="1"/>
          </p:cNvSpPr>
          <p:nvPr>
            <p:ph type="title"/>
          </p:nvPr>
        </p:nvSpPr>
        <p:spPr>
          <a:xfrm>
            <a:off x="705612" y="0"/>
            <a:ext cx="10780776" cy="777240"/>
          </a:xfrm>
        </p:spPr>
        <p:txBody>
          <a:bodyPr>
            <a:normAutofit/>
          </a:bodyPr>
          <a:lstStyle/>
          <a:p>
            <a:pPr algn="ctr"/>
            <a:r>
              <a:rPr lang="en-US" sz="4400" b="1" dirty="0">
                <a:solidFill>
                  <a:schemeClr val="bg2"/>
                </a:solidFill>
                <a:latin typeface="Eras Bold ITC" panose="020B0907030504020204" pitchFamily="34" charset="0"/>
              </a:rPr>
              <a:t>ESTABLISH COMMUNICATION</a:t>
            </a:r>
            <a:endParaRPr lang="en-US" sz="4400" dirty="0">
              <a:solidFill>
                <a:schemeClr val="bg2"/>
              </a:solidFill>
            </a:endParaRPr>
          </a:p>
        </p:txBody>
      </p:sp>
      <p:sp>
        <p:nvSpPr>
          <p:cNvPr id="8" name="TextBox 7">
            <a:extLst>
              <a:ext uri="{FF2B5EF4-FFF2-40B4-BE49-F238E27FC236}">
                <a16:creationId xmlns:a16="http://schemas.microsoft.com/office/drawing/2014/main" xmlns="" id="{68288EAE-76FC-4086-8817-5ED932F4D30A}"/>
              </a:ext>
            </a:extLst>
          </p:cNvPr>
          <p:cNvSpPr txBox="1"/>
          <p:nvPr/>
        </p:nvSpPr>
        <p:spPr>
          <a:xfrm>
            <a:off x="213360" y="594945"/>
            <a:ext cx="11978640" cy="4647426"/>
          </a:xfrm>
          <a:prstGeom prst="rect">
            <a:avLst/>
          </a:prstGeom>
          <a:noFill/>
        </p:spPr>
        <p:txBody>
          <a:bodyPr wrap="square" rtlCol="0">
            <a:spAutoFit/>
          </a:bodyPr>
          <a:lstStyle/>
          <a:p>
            <a:r>
              <a:rPr lang="en-US" sz="3200" b="1" u="sng" dirty="0">
                <a:latin typeface="Arial Rounded MT Bold" panose="020F0704030504030204" pitchFamily="34" charset="0"/>
              </a:rPr>
              <a:t>Club “Contacts”- </a:t>
            </a:r>
          </a:p>
          <a:p>
            <a:pPr marL="342900" indent="-342900">
              <a:buFont typeface="Wingdings" panose="05000000000000000000" pitchFamily="2" charset="2"/>
              <a:buChar char="v"/>
            </a:pPr>
            <a:r>
              <a:rPr lang="en-US" sz="2400" b="1" dirty="0"/>
              <a:t>The club’s </a:t>
            </a:r>
            <a:r>
              <a:rPr lang="en-US" sz="2400" b="1" i="1" dirty="0">
                <a:solidFill>
                  <a:schemeClr val="bg1"/>
                </a:solidFill>
                <a:latin typeface="Arial Rounded MT Bold" panose="020F0704030504030204" pitchFamily="34" charset="0"/>
              </a:rPr>
              <a:t>Public Relations </a:t>
            </a:r>
            <a:r>
              <a:rPr lang="en-US" sz="2400" b="1" dirty="0"/>
              <a:t>person </a:t>
            </a:r>
          </a:p>
          <a:p>
            <a:pPr marL="342900" indent="-342900">
              <a:buFont typeface="Wingdings" panose="05000000000000000000" pitchFamily="2" charset="2"/>
              <a:buChar char="v"/>
            </a:pPr>
            <a:r>
              <a:rPr lang="en-US" sz="2000" b="1" dirty="0">
                <a:latin typeface="Arial Rounded MT Bold" panose="020F0704030504030204" pitchFamily="34" charset="0"/>
              </a:rPr>
              <a:t> </a:t>
            </a:r>
            <a:r>
              <a:rPr lang="en-US" sz="2400" b="1" i="1" dirty="0">
                <a:solidFill>
                  <a:schemeClr val="bg1"/>
                </a:solidFill>
                <a:latin typeface="Arial Rounded MT Bold" panose="020F0704030504030204" pitchFamily="34" charset="0"/>
              </a:rPr>
              <a:t>Club Disseminator </a:t>
            </a:r>
            <a:r>
              <a:rPr lang="en-US" sz="2400" b="1" dirty="0"/>
              <a:t>- sharing Club, District, Hobby, and AMA news to the officers and members utilizing email, phone, and social media.</a:t>
            </a:r>
          </a:p>
          <a:p>
            <a:pPr marL="342900" indent="-342900">
              <a:buFont typeface="Wingdings" panose="05000000000000000000" pitchFamily="2" charset="2"/>
              <a:buChar char="v"/>
            </a:pPr>
            <a:r>
              <a:rPr lang="en-US" sz="2400" b="1" dirty="0"/>
              <a:t>Club contacts can be officers or an appointed role.  Often </a:t>
            </a:r>
            <a:r>
              <a:rPr lang="en-US" sz="2400" b="1" i="1" dirty="0">
                <a:solidFill>
                  <a:schemeClr val="bg1"/>
                </a:solidFill>
                <a:latin typeface="Arial Rounded MT Bold" panose="020F0704030504030204" pitchFamily="34" charset="0"/>
              </a:rPr>
              <a:t>a good secretary or newsletter editor also makes a good club contact.</a:t>
            </a:r>
            <a:r>
              <a:rPr lang="en-US" sz="2400" b="1" i="1" dirty="0"/>
              <a:t> </a:t>
            </a:r>
            <a:endParaRPr lang="en-US" sz="2000" b="1" i="1" dirty="0"/>
          </a:p>
          <a:p>
            <a:r>
              <a:rPr lang="en-US" sz="3200" b="1" dirty="0">
                <a:latin typeface="Arial Rounded MT Bold" panose="020F0704030504030204" pitchFamily="34" charset="0"/>
              </a:rPr>
              <a:t>Club Officers- </a:t>
            </a:r>
            <a:r>
              <a:rPr lang="en-US" sz="2400" b="1" dirty="0"/>
              <a:t>Some qualities to look for in an effective club contact: </a:t>
            </a:r>
          </a:p>
          <a:p>
            <a:r>
              <a:rPr lang="en-US" sz="2400" b="1" i="1" dirty="0">
                <a:solidFill>
                  <a:schemeClr val="bg1"/>
                </a:solidFill>
                <a:latin typeface="Arial Rounded MT Bold" panose="020F0704030504030204" pitchFamily="34" charset="0"/>
              </a:rPr>
              <a:t>fluent in email, website browsing/ use, social media skills, loves the hobby, supports the club and AMA</a:t>
            </a:r>
            <a:r>
              <a:rPr lang="en-US" sz="2400" b="1" dirty="0">
                <a:solidFill>
                  <a:schemeClr val="bg1"/>
                </a:solidFill>
                <a:latin typeface="Arial Rounded MT Bold" panose="020F0704030504030204" pitchFamily="34" charset="0"/>
              </a:rPr>
              <a:t>.</a:t>
            </a:r>
          </a:p>
          <a:p>
            <a:r>
              <a:rPr lang="en-US" sz="2400" b="1" i="1" dirty="0"/>
              <a:t>If no volunteers step up for this crucial role? Presidents- that’s on YOU!</a:t>
            </a:r>
            <a:endParaRPr lang="en-US" sz="2800" b="1" i="1" dirty="0"/>
          </a:p>
          <a:p>
            <a:endParaRPr lang="en-US" sz="2000" b="1" dirty="0">
              <a:latin typeface="Arial Rounded MT Bold" panose="020F0704030504030204" pitchFamily="34" charset="0"/>
            </a:endParaRPr>
          </a:p>
          <a:p>
            <a:endParaRPr lang="en-US" sz="2000" b="1" dirty="0">
              <a:latin typeface="Arial Rounded MT Bold" panose="020F0704030504030204" pitchFamily="34" charset="0"/>
            </a:endParaRPr>
          </a:p>
        </p:txBody>
      </p:sp>
      <p:sp>
        <p:nvSpPr>
          <p:cNvPr id="9" name="TextBox 8">
            <a:extLst>
              <a:ext uri="{FF2B5EF4-FFF2-40B4-BE49-F238E27FC236}">
                <a16:creationId xmlns:a16="http://schemas.microsoft.com/office/drawing/2014/main" xmlns="" id="{306EC925-D80F-4840-85DC-2826C746F806}"/>
              </a:ext>
            </a:extLst>
          </p:cNvPr>
          <p:cNvSpPr txBox="1"/>
          <p:nvPr/>
        </p:nvSpPr>
        <p:spPr>
          <a:xfrm>
            <a:off x="3779520" y="5432058"/>
            <a:ext cx="7513320" cy="830997"/>
          </a:xfrm>
          <a:prstGeom prst="rect">
            <a:avLst/>
          </a:prstGeom>
          <a:noFill/>
        </p:spPr>
        <p:txBody>
          <a:bodyPr wrap="square" rtlCol="0">
            <a:spAutoFit/>
          </a:bodyPr>
          <a:lstStyle/>
          <a:p>
            <a:r>
              <a:rPr lang="en-US" sz="2400" b="1" i="1" dirty="0">
                <a:solidFill>
                  <a:srgbClr val="FFFF00"/>
                </a:solidFill>
              </a:rPr>
              <a:t>If this is your “club contact’s” reaction to email, the internet and social media, they may not be the best one for the job!</a:t>
            </a:r>
          </a:p>
        </p:txBody>
      </p:sp>
    </p:spTree>
    <p:extLst>
      <p:ext uri="{BB962C8B-B14F-4D97-AF65-F5344CB8AC3E}">
        <p14:creationId xmlns:p14="http://schemas.microsoft.com/office/powerpoint/2010/main" val="35947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250"/>
                                        <p:tgtEl>
                                          <p:spTgt spid="7"/>
                                        </p:tgtEl>
                                      </p:cBhvr>
                                    </p:animEffect>
                                  </p:childTnLst>
                                </p:cTn>
                              </p:par>
                              <p:par>
                                <p:cTn id="8" presetID="2" presetClass="entr" presetSubtype="2" fill="hold" nodeType="withEffect">
                                  <p:stCondLst>
                                    <p:cond delay="375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82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1" dur="8250" fill="hold"/>
                                        <p:tgtEl>
                                          <p:spTgt spid="8">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375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additive="base">
                                        <p:cTn id="14" dur="825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5" dur="8250" fill="hold"/>
                                        <p:tgtEl>
                                          <p:spTgt spid="8">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375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825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9" dur="8250" fill="hold"/>
                                        <p:tgtEl>
                                          <p:spTgt spid="8">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75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825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3" dur="8250" fill="hold"/>
                                        <p:tgtEl>
                                          <p:spTgt spid="8">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3750"/>
                                  </p:stCondLst>
                                  <p:childTnLst>
                                    <p:set>
                                      <p:cBhvr>
                                        <p:cTn id="25" dur="1" fill="hold">
                                          <p:stCondLst>
                                            <p:cond delay="0"/>
                                          </p:stCondLst>
                                        </p:cTn>
                                        <p:tgtEl>
                                          <p:spTgt spid="8">
                                            <p:txEl>
                                              <p:pRg st="4" end="4"/>
                                            </p:txEl>
                                          </p:spTgt>
                                        </p:tgtEl>
                                        <p:attrNameLst>
                                          <p:attrName>style.visibility</p:attrName>
                                        </p:attrNameLst>
                                      </p:cBhvr>
                                      <p:to>
                                        <p:strVal val="visible"/>
                                      </p:to>
                                    </p:set>
                                    <p:anim calcmode="lin" valueType="num">
                                      <p:cBhvr additive="base">
                                        <p:cTn id="26" dur="825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7" dur="8250" fill="hold"/>
                                        <p:tgtEl>
                                          <p:spTgt spid="8">
                                            <p:txEl>
                                              <p:pRg st="4" end="4"/>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750"/>
                                  </p:stCondLst>
                                  <p:childTnLst>
                                    <p:set>
                                      <p:cBhvr>
                                        <p:cTn id="29" dur="1" fill="hold">
                                          <p:stCondLst>
                                            <p:cond delay="0"/>
                                          </p:stCondLst>
                                        </p:cTn>
                                        <p:tgtEl>
                                          <p:spTgt spid="8">
                                            <p:txEl>
                                              <p:pRg st="5" end="5"/>
                                            </p:txEl>
                                          </p:spTgt>
                                        </p:tgtEl>
                                        <p:attrNameLst>
                                          <p:attrName>style.visibility</p:attrName>
                                        </p:attrNameLst>
                                      </p:cBhvr>
                                      <p:to>
                                        <p:strVal val="visible"/>
                                      </p:to>
                                    </p:set>
                                    <p:anim calcmode="lin" valueType="num">
                                      <p:cBhvr additive="base">
                                        <p:cTn id="30" dur="825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1" dur="8250" fill="hold"/>
                                        <p:tgtEl>
                                          <p:spTgt spid="8">
                                            <p:txEl>
                                              <p:pRg st="5" end="5"/>
                                            </p:txEl>
                                          </p:spTgt>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3750"/>
                                  </p:stCondLst>
                                  <p:childTnLst>
                                    <p:set>
                                      <p:cBhvr>
                                        <p:cTn id="33" dur="1" fill="hold">
                                          <p:stCondLst>
                                            <p:cond delay="0"/>
                                          </p:stCondLst>
                                        </p:cTn>
                                        <p:tgtEl>
                                          <p:spTgt spid="8">
                                            <p:txEl>
                                              <p:pRg st="6" end="6"/>
                                            </p:txEl>
                                          </p:spTgt>
                                        </p:tgtEl>
                                        <p:attrNameLst>
                                          <p:attrName>style.visibility</p:attrName>
                                        </p:attrNameLst>
                                      </p:cBhvr>
                                      <p:to>
                                        <p:strVal val="visible"/>
                                      </p:to>
                                    </p:set>
                                    <p:anim calcmode="lin" valueType="num">
                                      <p:cBhvr additive="base">
                                        <p:cTn id="34" dur="825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5" dur="8250" fill="hold"/>
                                        <p:tgtEl>
                                          <p:spTgt spid="8">
                                            <p:txEl>
                                              <p:pRg st="6" end="6"/>
                                            </p:txEl>
                                          </p:spTgt>
                                        </p:tgtEl>
                                        <p:attrNameLst>
                                          <p:attrName>ppt_y</p:attrName>
                                        </p:attrNameLst>
                                      </p:cBhvr>
                                      <p:tavLst>
                                        <p:tav tm="0">
                                          <p:val>
                                            <p:strVal val="#ppt_y"/>
                                          </p:val>
                                        </p:tav>
                                        <p:tav tm="100000">
                                          <p:val>
                                            <p:strVal val="#ppt_y"/>
                                          </p:val>
                                        </p:tav>
                                      </p:tavLst>
                                    </p:anim>
                                  </p:childTnLst>
                                </p:cTn>
                              </p:par>
                              <p:par>
                                <p:cTn id="36" presetID="45" presetClass="entr" presetSubtype="0" fill="hold" nodeType="withEffect">
                                  <p:stCondLst>
                                    <p:cond delay="27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4500"/>
                                        <p:tgtEl>
                                          <p:spTgt spid="5"/>
                                        </p:tgtEl>
                                      </p:cBhvr>
                                    </p:animEffect>
                                    <p:anim calcmode="lin" valueType="num">
                                      <p:cBhvr>
                                        <p:cTn id="39" dur="4500" fill="hold"/>
                                        <p:tgtEl>
                                          <p:spTgt spid="5"/>
                                        </p:tgtEl>
                                        <p:attrNameLst>
                                          <p:attrName>ppt_w</p:attrName>
                                        </p:attrNameLst>
                                      </p:cBhvr>
                                      <p:tavLst>
                                        <p:tav tm="0" fmla="#ppt_w*sin(2.5*pi*$)">
                                          <p:val>
                                            <p:fltVal val="0"/>
                                          </p:val>
                                        </p:tav>
                                        <p:tav tm="100000">
                                          <p:val>
                                            <p:fltVal val="1"/>
                                          </p:val>
                                        </p:tav>
                                      </p:tavLst>
                                    </p:anim>
                                    <p:anim calcmode="lin" valueType="num">
                                      <p:cBhvr>
                                        <p:cTn id="40" dur="4500" fill="hold"/>
                                        <p:tgtEl>
                                          <p:spTgt spid="5"/>
                                        </p:tgtEl>
                                        <p:attrNameLst>
                                          <p:attrName>ppt_h</p:attrName>
                                        </p:attrNameLst>
                                      </p:cBhvr>
                                      <p:tavLst>
                                        <p:tav tm="0">
                                          <p:val>
                                            <p:strVal val="#ppt_h"/>
                                          </p:val>
                                        </p:tav>
                                        <p:tav tm="100000">
                                          <p:val>
                                            <p:strVal val="#ppt_h"/>
                                          </p:val>
                                        </p:tav>
                                      </p:tavLst>
                                    </p:anim>
                                  </p:childTnLst>
                                </p:cTn>
                              </p:par>
                              <p:par>
                                <p:cTn id="41" presetID="2" presetClass="entr" presetSubtype="2" fill="hold" nodeType="withEffect">
                                  <p:stCondLst>
                                    <p:cond delay="2375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44" dur="5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3382E35-BF6D-4251-8C86-85248536BE31}"/>
              </a:ext>
            </a:extLst>
          </p:cNvPr>
          <p:cNvSpPr txBox="1"/>
          <p:nvPr/>
        </p:nvSpPr>
        <p:spPr>
          <a:xfrm>
            <a:off x="320040" y="228600"/>
            <a:ext cx="11628120" cy="7325082"/>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A few things to consider</a:t>
            </a:r>
            <a:r>
              <a:rPr lang="en-US" dirty="0"/>
              <a:t>: *Disclaimer- </a:t>
            </a:r>
            <a:r>
              <a:rPr lang="en-US" b="1" i="1" dirty="0">
                <a:solidFill>
                  <a:srgbClr val="FFFF00"/>
                </a:solidFill>
                <a:latin typeface="Arial" panose="020B0604020202020204" pitchFamily="34" charset="0"/>
                <a:cs typeface="Arial" panose="020B0604020202020204" pitchFamily="34" charset="0"/>
              </a:rPr>
              <a:t>This is for clarity and NOT to  judge any particular club or member!</a:t>
            </a:r>
            <a:r>
              <a:rPr lang="en-US" dirty="0"/>
              <a:t>  When AMA attempts to match a member to a club we </a:t>
            </a:r>
            <a:r>
              <a:rPr lang="en-US" b="1" i="1" dirty="0">
                <a:solidFill>
                  <a:schemeClr val="bg1"/>
                </a:solidFill>
                <a:latin typeface="Arial" panose="020B0604020202020204" pitchFamily="34" charset="0"/>
                <a:cs typeface="Arial" panose="020B0604020202020204" pitchFamily="34" charset="0"/>
              </a:rPr>
              <a:t>LOOK FOR THE BEST FIT</a:t>
            </a:r>
            <a:r>
              <a:rPr lang="en-US" dirty="0"/>
              <a:t>.  </a:t>
            </a:r>
          </a:p>
          <a:p>
            <a:r>
              <a:rPr lang="en-US" sz="2000" b="1" i="1" dirty="0"/>
              <a:t>The better we know your club (the “product”) the better we can suggest (“sell it”) to a prospective member.</a:t>
            </a:r>
          </a:p>
          <a:p>
            <a:endParaRPr lang="en-US" dirty="0"/>
          </a:p>
          <a:p>
            <a:pPr marL="285750" indent="-285750">
              <a:buFont typeface="Courier New" panose="02070309020205020404" pitchFamily="49" charset="0"/>
              <a:buChar char="o"/>
            </a:pPr>
            <a:r>
              <a:rPr lang="en-US" sz="2000" b="1" u="sng" dirty="0">
                <a:solidFill>
                  <a:schemeClr val="bg1"/>
                </a:solidFill>
                <a:latin typeface="Arial" panose="020B0604020202020204" pitchFamily="34" charset="0"/>
                <a:cs typeface="Arial" panose="020B0604020202020204" pitchFamily="34" charset="0"/>
              </a:rPr>
              <a:t>“Open Club”</a:t>
            </a:r>
          </a:p>
          <a:p>
            <a:pPr marL="742950" lvl="1" indent="-285750">
              <a:buFont typeface="Wingdings" panose="05000000000000000000" pitchFamily="2" charset="2"/>
              <a:buChar char="§"/>
            </a:pPr>
            <a:r>
              <a:rPr lang="en-US" dirty="0"/>
              <a:t> Suggests </a:t>
            </a:r>
            <a:r>
              <a:rPr lang="en-US" b="1" dirty="0">
                <a:solidFill>
                  <a:schemeClr val="bg1"/>
                </a:solidFill>
              </a:rPr>
              <a:t>“OPEN” to ALL prospective new members</a:t>
            </a:r>
            <a:r>
              <a:rPr lang="en-US" dirty="0">
                <a:solidFill>
                  <a:schemeClr val="bg1"/>
                </a:solidFill>
              </a:rPr>
              <a:t>.</a:t>
            </a:r>
          </a:p>
          <a:p>
            <a:pPr marL="742950" lvl="1" indent="-285750">
              <a:buFont typeface="Wingdings" panose="05000000000000000000" pitchFamily="2" charset="2"/>
              <a:buChar char="§"/>
            </a:pPr>
            <a:r>
              <a:rPr lang="en-US" dirty="0"/>
              <a:t> Open to </a:t>
            </a:r>
            <a:r>
              <a:rPr lang="en-US" b="1" dirty="0">
                <a:solidFill>
                  <a:schemeClr val="bg1"/>
                </a:solidFill>
              </a:rPr>
              <a:t>All disciplines </a:t>
            </a:r>
            <a:r>
              <a:rPr lang="en-US" dirty="0"/>
              <a:t>of aeromodelling</a:t>
            </a:r>
          </a:p>
          <a:p>
            <a:pPr marL="742950" lvl="1" indent="-285750">
              <a:buFont typeface="Wingdings" panose="05000000000000000000" pitchFamily="2" charset="2"/>
              <a:buChar char="§"/>
            </a:pPr>
            <a:r>
              <a:rPr lang="en-US" dirty="0"/>
              <a:t> Open to All types of activities </a:t>
            </a:r>
          </a:p>
          <a:p>
            <a:pPr marL="742950" lvl="1" indent="-285750">
              <a:buFont typeface="Wingdings" panose="05000000000000000000" pitchFamily="2" charset="2"/>
              <a:buChar char="§"/>
            </a:pPr>
            <a:r>
              <a:rPr lang="en-US" dirty="0"/>
              <a:t> A</a:t>
            </a:r>
            <a:r>
              <a:rPr lang="en-US" b="1" dirty="0"/>
              <a:t> </a:t>
            </a:r>
            <a:r>
              <a:rPr lang="en-US" b="1" dirty="0">
                <a:solidFill>
                  <a:schemeClr val="bg1"/>
                </a:solidFill>
              </a:rPr>
              <a:t>Fully engaged club  </a:t>
            </a:r>
            <a:r>
              <a:rPr lang="en-US" dirty="0"/>
              <a:t>(to the level clubs are capable)	</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sz="2000" u="sng" dirty="0">
                <a:solidFill>
                  <a:schemeClr val="bg1"/>
                </a:solidFill>
                <a:latin typeface="Arial" panose="020B0604020202020204" pitchFamily="34" charset="0"/>
                <a:cs typeface="Arial" panose="020B0604020202020204" pitchFamily="34" charset="0"/>
              </a:rPr>
              <a:t>“</a:t>
            </a:r>
            <a:r>
              <a:rPr lang="en-US" sz="2000" b="1" u="sng" dirty="0">
                <a:solidFill>
                  <a:schemeClr val="bg1"/>
                </a:solidFill>
                <a:latin typeface="Arial" panose="020B0604020202020204" pitchFamily="34" charset="0"/>
                <a:cs typeface="Arial" panose="020B0604020202020204" pitchFamily="34" charset="0"/>
              </a:rPr>
              <a:t>Restricted or Limited Club”</a:t>
            </a:r>
          </a:p>
          <a:p>
            <a:pPr marL="742950" lvl="1" indent="-285750">
              <a:buFont typeface="Wingdings" panose="05000000000000000000" pitchFamily="2" charset="2"/>
              <a:buChar char="§"/>
            </a:pPr>
            <a:r>
              <a:rPr lang="en-US" dirty="0"/>
              <a:t> For any number of reasons the club may </a:t>
            </a:r>
            <a:r>
              <a:rPr lang="en-US" b="1" dirty="0">
                <a:solidFill>
                  <a:schemeClr val="bg1"/>
                </a:solidFill>
              </a:rPr>
              <a:t>limit or restrict certain disciplines, activities or membership</a:t>
            </a:r>
            <a:r>
              <a:rPr lang="en-US" dirty="0">
                <a:solidFill>
                  <a:schemeClr val="bg1"/>
                </a:solidFill>
              </a:rPr>
              <a:t>.</a:t>
            </a:r>
          </a:p>
          <a:p>
            <a:pPr marL="742950" lvl="1" indent="-285750">
              <a:buFont typeface="Wingdings" panose="05000000000000000000" pitchFamily="2" charset="2"/>
              <a:buChar char="§"/>
            </a:pPr>
            <a:r>
              <a:rPr lang="en-US" dirty="0"/>
              <a:t> You may have a landowner, landlord, or </a:t>
            </a:r>
            <a:r>
              <a:rPr lang="en-US" b="1" dirty="0">
                <a:solidFill>
                  <a:schemeClr val="bg1"/>
                </a:solidFill>
              </a:rPr>
              <a:t>controlling agency with restrictions or other valid reasons.</a:t>
            </a:r>
            <a:endParaRPr lang="en-US" dirty="0"/>
          </a:p>
          <a:p>
            <a:pPr marL="742950" lvl="1" indent="-285750">
              <a:buFont typeface="Wingdings" panose="05000000000000000000" pitchFamily="2" charset="2"/>
              <a:buChar char="§"/>
            </a:pPr>
            <a:r>
              <a:rPr lang="en-US" dirty="0"/>
              <a:t> </a:t>
            </a:r>
            <a:r>
              <a:rPr lang="en-US" b="1" dirty="0"/>
              <a:t>Defining and </a:t>
            </a:r>
            <a:r>
              <a:rPr lang="en-US" sz="2400" b="1" dirty="0"/>
              <a:t>accurately listing </a:t>
            </a:r>
            <a:r>
              <a:rPr lang="en-US" b="1" dirty="0"/>
              <a:t>such restrictions </a:t>
            </a:r>
            <a:r>
              <a:rPr lang="en-US" sz="2400" b="1" dirty="0"/>
              <a:t>on club charter renewals</a:t>
            </a:r>
            <a:r>
              <a:rPr lang="en-US" b="1" dirty="0"/>
              <a:t> allows </a:t>
            </a:r>
            <a:r>
              <a:rPr lang="en-US" sz="2000" b="1" dirty="0">
                <a:solidFill>
                  <a:schemeClr val="bg1"/>
                </a:solidFill>
              </a:rPr>
              <a:t>AMA to better match new members with the “best fit” club for their needs.</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sz="2000" b="1" u="sng" dirty="0">
                <a:solidFill>
                  <a:schemeClr val="bg1"/>
                </a:solidFill>
                <a:latin typeface="Arial" panose="020B0604020202020204" pitchFamily="34" charset="0"/>
                <a:cs typeface="Arial" panose="020B0604020202020204" pitchFamily="34" charset="0"/>
              </a:rPr>
              <a:t>Capped Membership</a:t>
            </a:r>
          </a:p>
          <a:p>
            <a:pPr marL="742950" lvl="1" indent="-285750">
              <a:buFont typeface="Wingdings" panose="05000000000000000000" pitchFamily="2" charset="2"/>
              <a:buChar char="§"/>
            </a:pPr>
            <a:r>
              <a:rPr lang="en-US" dirty="0"/>
              <a:t> For any number of reasons the club may decide to set a </a:t>
            </a:r>
            <a:r>
              <a:rPr lang="en-US" b="1" dirty="0">
                <a:solidFill>
                  <a:schemeClr val="bg1"/>
                </a:solidFill>
              </a:rPr>
              <a:t>maximum number of members or establish a waiting list.</a:t>
            </a:r>
          </a:p>
          <a:p>
            <a:pPr marL="742950" lvl="1" indent="-285750">
              <a:buFont typeface="Wingdings" panose="05000000000000000000" pitchFamily="2" charset="2"/>
              <a:buChar char="§"/>
            </a:pPr>
            <a:r>
              <a:rPr lang="en-US" dirty="0"/>
              <a:t> Similar to “restricted” clubs above, it could be operational, land owner controlled, or other valid reasons.</a:t>
            </a:r>
          </a:p>
          <a:p>
            <a:pPr marL="742950" lvl="1" indent="-285750">
              <a:buFont typeface="Wingdings" panose="05000000000000000000" pitchFamily="2" charset="2"/>
              <a:buChar char="§"/>
            </a:pPr>
            <a:r>
              <a:rPr lang="en-US" dirty="0"/>
              <a:t> Clubs should </a:t>
            </a:r>
            <a:r>
              <a:rPr lang="en-US" sz="2000" b="1" dirty="0">
                <a:solidFill>
                  <a:schemeClr val="bg1"/>
                </a:solidFill>
              </a:rPr>
              <a:t>consider the </a:t>
            </a:r>
            <a:r>
              <a:rPr lang="en-US" sz="2000" b="1" dirty="0">
                <a:solidFill>
                  <a:schemeClr val="bg2"/>
                </a:solidFill>
              </a:rPr>
              <a:t>TOTAL members : Active members </a:t>
            </a:r>
            <a:r>
              <a:rPr lang="en-US" b="1" dirty="0"/>
              <a:t>(those using the flying site on a regular basis) </a:t>
            </a:r>
          </a:p>
          <a:p>
            <a:pPr lvl="1"/>
            <a:r>
              <a:rPr lang="en-US" b="1" dirty="0"/>
              <a:t>       </a:t>
            </a:r>
            <a:r>
              <a:rPr lang="en-US" dirty="0"/>
              <a:t>when considering to Cap membership.   </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21564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6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6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000"/>
                            </p:stCondLst>
                            <p:childTnLst>
                              <p:par>
                                <p:cTn id="10" presetID="2" presetClass="entr" presetSubtype="2"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6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6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2000"/>
                            </p:stCondLst>
                            <p:childTnLst>
                              <p:par>
                                <p:cTn id="15" presetID="2" presetClass="entr" presetSubtype="8" fill="hold" nodeType="afterEffect">
                                  <p:stCondLst>
                                    <p:cond delay="525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3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20250"/>
                            </p:stCondLst>
                            <p:childTnLst>
                              <p:par>
                                <p:cTn id="20" presetID="2" presetClass="entr" presetSubtype="8" fill="hold" nodeType="afterEffect">
                                  <p:stCondLst>
                                    <p:cond delay="200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2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2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4750"/>
                            </p:stCondLst>
                            <p:childTnLst>
                              <p:par>
                                <p:cTn id="25" presetID="2" presetClass="entr" presetSubtype="8" fill="hold" nodeType="afterEffect">
                                  <p:stCondLst>
                                    <p:cond delay="200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2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2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9250"/>
                            </p:stCondLst>
                            <p:childTnLst>
                              <p:par>
                                <p:cTn id="30" presetID="2" presetClass="entr" presetSubtype="8" fill="hold" nodeType="afterEffect">
                                  <p:stCondLst>
                                    <p:cond delay="200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2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3" dur="2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3750"/>
                            </p:stCondLst>
                            <p:childTnLst>
                              <p:par>
                                <p:cTn id="35" presetID="2" presetClass="entr" presetSubtype="8" fill="hold" nodeType="afterEffect">
                                  <p:stCondLst>
                                    <p:cond delay="200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2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8" dur="2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8250"/>
                            </p:stCondLst>
                            <p:childTnLst>
                              <p:par>
                                <p:cTn id="40" presetID="2" presetClass="entr" presetSubtype="8" fill="hold" nodeType="afterEffect">
                                  <p:stCondLst>
                                    <p:cond delay="4250"/>
                                  </p:stCondLst>
                                  <p:childTnLst>
                                    <p:set>
                                      <p:cBhvr>
                                        <p:cTn id="41" dur="1" fill="hold">
                                          <p:stCondLst>
                                            <p:cond delay="0"/>
                                          </p:stCondLst>
                                        </p:cTn>
                                        <p:tgtEl>
                                          <p:spTgt spid="4">
                                            <p:txEl>
                                              <p:pRg st="9" end="9"/>
                                            </p:txEl>
                                          </p:spTgt>
                                        </p:tgtEl>
                                        <p:attrNameLst>
                                          <p:attrName>style.visibility</p:attrName>
                                        </p:attrNameLst>
                                      </p:cBhvr>
                                      <p:to>
                                        <p:strVal val="visible"/>
                                      </p:to>
                                    </p:set>
                                    <p:anim calcmode="lin" valueType="num">
                                      <p:cBhvr additive="base">
                                        <p:cTn id="42" dur="30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3" dur="30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par>
                          <p:cTn id="44" fill="hold">
                            <p:stCondLst>
                              <p:cond delay="45500"/>
                            </p:stCondLst>
                            <p:childTnLst>
                              <p:par>
                                <p:cTn id="45" presetID="2" presetClass="entr" presetSubtype="8" fill="hold" nodeType="afterEffect">
                                  <p:stCondLst>
                                    <p:cond delay="200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2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8" dur="2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par>
                          <p:cTn id="49" fill="hold">
                            <p:stCondLst>
                              <p:cond delay="50000"/>
                            </p:stCondLst>
                            <p:childTnLst>
                              <p:par>
                                <p:cTn id="50" presetID="2" presetClass="entr" presetSubtype="8" fill="hold" nodeType="afterEffect">
                                  <p:stCondLst>
                                    <p:cond delay="2000"/>
                                  </p:stCondLst>
                                  <p:childTnLst>
                                    <p:set>
                                      <p:cBhvr>
                                        <p:cTn id="51" dur="1" fill="hold">
                                          <p:stCondLst>
                                            <p:cond delay="0"/>
                                          </p:stCondLst>
                                        </p:cTn>
                                        <p:tgtEl>
                                          <p:spTgt spid="4">
                                            <p:txEl>
                                              <p:pRg st="11" end="11"/>
                                            </p:txEl>
                                          </p:spTgt>
                                        </p:tgtEl>
                                        <p:attrNameLst>
                                          <p:attrName>style.visibility</p:attrName>
                                        </p:attrNameLst>
                                      </p:cBhvr>
                                      <p:to>
                                        <p:strVal val="visible"/>
                                      </p:to>
                                    </p:set>
                                    <p:anim calcmode="lin" valueType="num">
                                      <p:cBhvr additive="base">
                                        <p:cTn id="52" dur="2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53" dur="2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par>
                          <p:cTn id="54" fill="hold">
                            <p:stCondLst>
                              <p:cond delay="54500"/>
                            </p:stCondLst>
                            <p:childTnLst>
                              <p:par>
                                <p:cTn id="55" presetID="2" presetClass="entr" presetSubtype="8" fill="hold" nodeType="afterEffect">
                                  <p:stCondLst>
                                    <p:cond delay="2000"/>
                                  </p:stCondLst>
                                  <p:childTnLst>
                                    <p:set>
                                      <p:cBhvr>
                                        <p:cTn id="56" dur="1" fill="hold">
                                          <p:stCondLst>
                                            <p:cond delay="0"/>
                                          </p:stCondLst>
                                        </p:cTn>
                                        <p:tgtEl>
                                          <p:spTgt spid="4">
                                            <p:txEl>
                                              <p:pRg st="12" end="12"/>
                                            </p:txEl>
                                          </p:spTgt>
                                        </p:tgtEl>
                                        <p:attrNameLst>
                                          <p:attrName>style.visibility</p:attrName>
                                        </p:attrNameLst>
                                      </p:cBhvr>
                                      <p:to>
                                        <p:strVal val="visible"/>
                                      </p:to>
                                    </p:set>
                                    <p:anim calcmode="lin" valueType="num">
                                      <p:cBhvr additive="base">
                                        <p:cTn id="57" dur="2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58" dur="2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par>
                          <p:cTn id="59" fill="hold">
                            <p:stCondLst>
                              <p:cond delay="59000"/>
                            </p:stCondLst>
                            <p:childTnLst>
                              <p:par>
                                <p:cTn id="60" presetID="2" presetClass="entr" presetSubtype="8" fill="hold" nodeType="afterEffect">
                                  <p:stCondLst>
                                    <p:cond delay="4250"/>
                                  </p:stCondLst>
                                  <p:childTnLst>
                                    <p:set>
                                      <p:cBhvr>
                                        <p:cTn id="61" dur="1" fill="hold">
                                          <p:stCondLst>
                                            <p:cond delay="0"/>
                                          </p:stCondLst>
                                        </p:cTn>
                                        <p:tgtEl>
                                          <p:spTgt spid="4">
                                            <p:txEl>
                                              <p:pRg st="14" end="14"/>
                                            </p:txEl>
                                          </p:spTgt>
                                        </p:tgtEl>
                                        <p:attrNameLst>
                                          <p:attrName>style.visibility</p:attrName>
                                        </p:attrNameLst>
                                      </p:cBhvr>
                                      <p:to>
                                        <p:strVal val="visible"/>
                                      </p:to>
                                    </p:set>
                                    <p:anim calcmode="lin" valueType="num">
                                      <p:cBhvr additive="base">
                                        <p:cTn id="62" dur="2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63" dur="2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par>
                          <p:cTn id="64" fill="hold">
                            <p:stCondLst>
                              <p:cond delay="65750"/>
                            </p:stCondLst>
                            <p:childTnLst>
                              <p:par>
                                <p:cTn id="65" presetID="2" presetClass="entr" presetSubtype="8" fill="hold" nodeType="afterEffect">
                                  <p:stCondLst>
                                    <p:cond delay="200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2500" fill="hold"/>
                                        <p:tgtEl>
                                          <p:spTgt spid="4">
                                            <p:txEl>
                                              <p:pRg st="15" end="15"/>
                                            </p:txEl>
                                          </p:spTgt>
                                        </p:tgtEl>
                                        <p:attrNameLst>
                                          <p:attrName>ppt_x</p:attrName>
                                        </p:attrNameLst>
                                      </p:cBhvr>
                                      <p:tavLst>
                                        <p:tav tm="0">
                                          <p:val>
                                            <p:strVal val="0-#ppt_w/2"/>
                                          </p:val>
                                        </p:tav>
                                        <p:tav tm="100000">
                                          <p:val>
                                            <p:strVal val="#ppt_x"/>
                                          </p:val>
                                        </p:tav>
                                      </p:tavLst>
                                    </p:anim>
                                    <p:anim calcmode="lin" valueType="num">
                                      <p:cBhvr additive="base">
                                        <p:cTn id="68" dur="2500" fill="hold"/>
                                        <p:tgtEl>
                                          <p:spTgt spid="4">
                                            <p:txEl>
                                              <p:pRg st="15" end="15"/>
                                            </p:txEl>
                                          </p:spTgt>
                                        </p:tgtEl>
                                        <p:attrNameLst>
                                          <p:attrName>ppt_y</p:attrName>
                                        </p:attrNameLst>
                                      </p:cBhvr>
                                      <p:tavLst>
                                        <p:tav tm="0">
                                          <p:val>
                                            <p:strVal val="#ppt_y"/>
                                          </p:val>
                                        </p:tav>
                                        <p:tav tm="100000">
                                          <p:val>
                                            <p:strVal val="#ppt_y"/>
                                          </p:val>
                                        </p:tav>
                                      </p:tavLst>
                                    </p:anim>
                                  </p:childTnLst>
                                </p:cTn>
                              </p:par>
                            </p:childTnLst>
                          </p:cTn>
                        </p:par>
                        <p:par>
                          <p:cTn id="69" fill="hold">
                            <p:stCondLst>
                              <p:cond delay="70250"/>
                            </p:stCondLst>
                            <p:childTnLst>
                              <p:par>
                                <p:cTn id="70" presetID="2" presetClass="entr" presetSubtype="8" fill="hold" nodeType="afterEffect">
                                  <p:stCondLst>
                                    <p:cond delay="2000"/>
                                  </p:stCondLst>
                                  <p:childTnLst>
                                    <p:set>
                                      <p:cBhvr>
                                        <p:cTn id="71" dur="1" fill="hold">
                                          <p:stCondLst>
                                            <p:cond delay="0"/>
                                          </p:stCondLst>
                                        </p:cTn>
                                        <p:tgtEl>
                                          <p:spTgt spid="4">
                                            <p:txEl>
                                              <p:pRg st="16" end="16"/>
                                            </p:txEl>
                                          </p:spTgt>
                                        </p:tgtEl>
                                        <p:attrNameLst>
                                          <p:attrName>style.visibility</p:attrName>
                                        </p:attrNameLst>
                                      </p:cBhvr>
                                      <p:to>
                                        <p:strVal val="visible"/>
                                      </p:to>
                                    </p:set>
                                    <p:anim calcmode="lin" valueType="num">
                                      <p:cBhvr additive="base">
                                        <p:cTn id="72" dur="2500" fill="hold"/>
                                        <p:tgtEl>
                                          <p:spTgt spid="4">
                                            <p:txEl>
                                              <p:pRg st="16" end="16"/>
                                            </p:txEl>
                                          </p:spTgt>
                                        </p:tgtEl>
                                        <p:attrNameLst>
                                          <p:attrName>ppt_x</p:attrName>
                                        </p:attrNameLst>
                                      </p:cBhvr>
                                      <p:tavLst>
                                        <p:tav tm="0">
                                          <p:val>
                                            <p:strVal val="0-#ppt_w/2"/>
                                          </p:val>
                                        </p:tav>
                                        <p:tav tm="100000">
                                          <p:val>
                                            <p:strVal val="#ppt_x"/>
                                          </p:val>
                                        </p:tav>
                                      </p:tavLst>
                                    </p:anim>
                                    <p:anim calcmode="lin" valueType="num">
                                      <p:cBhvr additive="base">
                                        <p:cTn id="73" dur="2500" fill="hold"/>
                                        <p:tgtEl>
                                          <p:spTgt spid="4">
                                            <p:txEl>
                                              <p:pRg st="16" end="16"/>
                                            </p:txEl>
                                          </p:spTgt>
                                        </p:tgtEl>
                                        <p:attrNameLst>
                                          <p:attrName>ppt_y</p:attrName>
                                        </p:attrNameLst>
                                      </p:cBhvr>
                                      <p:tavLst>
                                        <p:tav tm="0">
                                          <p:val>
                                            <p:strVal val="#ppt_y"/>
                                          </p:val>
                                        </p:tav>
                                        <p:tav tm="100000">
                                          <p:val>
                                            <p:strVal val="#ppt_y"/>
                                          </p:val>
                                        </p:tav>
                                      </p:tavLst>
                                    </p:anim>
                                  </p:childTnLst>
                                </p:cTn>
                              </p:par>
                            </p:childTnLst>
                          </p:cTn>
                        </p:par>
                        <p:par>
                          <p:cTn id="74" fill="hold">
                            <p:stCondLst>
                              <p:cond delay="74750"/>
                            </p:stCondLst>
                            <p:childTnLst>
                              <p:par>
                                <p:cTn id="75" presetID="2" presetClass="entr" presetSubtype="8" fill="hold" nodeType="afterEffect">
                                  <p:stCondLst>
                                    <p:cond delay="2000"/>
                                  </p:stCondLst>
                                  <p:childTnLst>
                                    <p:set>
                                      <p:cBhvr>
                                        <p:cTn id="76" dur="1" fill="hold">
                                          <p:stCondLst>
                                            <p:cond delay="0"/>
                                          </p:stCondLst>
                                        </p:cTn>
                                        <p:tgtEl>
                                          <p:spTgt spid="4">
                                            <p:txEl>
                                              <p:pRg st="17" end="17"/>
                                            </p:txEl>
                                          </p:spTgt>
                                        </p:tgtEl>
                                        <p:attrNameLst>
                                          <p:attrName>style.visibility</p:attrName>
                                        </p:attrNameLst>
                                      </p:cBhvr>
                                      <p:to>
                                        <p:strVal val="visible"/>
                                      </p:to>
                                    </p:set>
                                    <p:anim calcmode="lin" valueType="num">
                                      <p:cBhvr additive="base">
                                        <p:cTn id="77" dur="2500" fill="hold"/>
                                        <p:tgtEl>
                                          <p:spTgt spid="4">
                                            <p:txEl>
                                              <p:pRg st="17" end="17"/>
                                            </p:txEl>
                                          </p:spTgt>
                                        </p:tgtEl>
                                        <p:attrNameLst>
                                          <p:attrName>ppt_x</p:attrName>
                                        </p:attrNameLst>
                                      </p:cBhvr>
                                      <p:tavLst>
                                        <p:tav tm="0">
                                          <p:val>
                                            <p:strVal val="0-#ppt_w/2"/>
                                          </p:val>
                                        </p:tav>
                                        <p:tav tm="100000">
                                          <p:val>
                                            <p:strVal val="#ppt_x"/>
                                          </p:val>
                                        </p:tav>
                                      </p:tavLst>
                                    </p:anim>
                                    <p:anim calcmode="lin" valueType="num">
                                      <p:cBhvr additive="base">
                                        <p:cTn id="78" dur="2500" fill="hold"/>
                                        <p:tgtEl>
                                          <p:spTgt spid="4">
                                            <p:txEl>
                                              <p:pRg st="17" end="17"/>
                                            </p:txEl>
                                          </p:spTgt>
                                        </p:tgtEl>
                                        <p:attrNameLst>
                                          <p:attrName>ppt_y</p:attrName>
                                        </p:attrNameLst>
                                      </p:cBhvr>
                                      <p:tavLst>
                                        <p:tav tm="0">
                                          <p:val>
                                            <p:strVal val="#ppt_y"/>
                                          </p:val>
                                        </p:tav>
                                        <p:tav tm="100000">
                                          <p:val>
                                            <p:strVal val="#ppt_y"/>
                                          </p:val>
                                        </p:tav>
                                      </p:tavLst>
                                    </p:anim>
                                  </p:childTnLst>
                                </p:cTn>
                              </p:par>
                            </p:childTnLst>
                          </p:cTn>
                        </p:par>
                        <p:par>
                          <p:cTn id="79" fill="hold">
                            <p:stCondLst>
                              <p:cond delay="79250"/>
                            </p:stCondLst>
                            <p:childTnLst>
                              <p:par>
                                <p:cTn id="80" presetID="2" presetClass="entr" presetSubtype="8" fill="hold" nodeType="afterEffect">
                                  <p:stCondLst>
                                    <p:cond delay="2000"/>
                                  </p:stCondLst>
                                  <p:childTnLst>
                                    <p:set>
                                      <p:cBhvr>
                                        <p:cTn id="81" dur="1" fill="hold">
                                          <p:stCondLst>
                                            <p:cond delay="0"/>
                                          </p:stCondLst>
                                        </p:cTn>
                                        <p:tgtEl>
                                          <p:spTgt spid="4">
                                            <p:txEl>
                                              <p:pRg st="18" end="18"/>
                                            </p:txEl>
                                          </p:spTgt>
                                        </p:tgtEl>
                                        <p:attrNameLst>
                                          <p:attrName>style.visibility</p:attrName>
                                        </p:attrNameLst>
                                      </p:cBhvr>
                                      <p:to>
                                        <p:strVal val="visible"/>
                                      </p:to>
                                    </p:set>
                                    <p:anim calcmode="lin" valueType="num">
                                      <p:cBhvr additive="base">
                                        <p:cTn id="82" dur="2500" fill="hold"/>
                                        <p:tgtEl>
                                          <p:spTgt spid="4">
                                            <p:txEl>
                                              <p:pRg st="18" end="18"/>
                                            </p:txEl>
                                          </p:spTgt>
                                        </p:tgtEl>
                                        <p:attrNameLst>
                                          <p:attrName>ppt_x</p:attrName>
                                        </p:attrNameLst>
                                      </p:cBhvr>
                                      <p:tavLst>
                                        <p:tav tm="0">
                                          <p:val>
                                            <p:strVal val="0-#ppt_w/2"/>
                                          </p:val>
                                        </p:tav>
                                        <p:tav tm="100000">
                                          <p:val>
                                            <p:strVal val="#ppt_x"/>
                                          </p:val>
                                        </p:tav>
                                      </p:tavLst>
                                    </p:anim>
                                    <p:anim calcmode="lin" valueType="num">
                                      <p:cBhvr additive="base">
                                        <p:cTn id="83" dur="2500" fill="hold"/>
                                        <p:tgtEl>
                                          <p:spTgt spid="4">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AA67023-C156-4533-A3E3-EB551411C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 y="2724169"/>
            <a:ext cx="2286000" cy="2286000"/>
          </a:xfrm>
          <a:prstGeom prst="rect">
            <a:avLst/>
          </a:prstGeom>
          <a:effectLst>
            <a:softEdge rad="419100"/>
          </a:effectLst>
        </p:spPr>
      </p:pic>
      <p:pic>
        <p:nvPicPr>
          <p:cNvPr id="7" name="Picture 6">
            <a:extLst>
              <a:ext uri="{FF2B5EF4-FFF2-40B4-BE49-F238E27FC236}">
                <a16:creationId xmlns:a16="http://schemas.microsoft.com/office/drawing/2014/main" xmlns="" id="{4DAA54F8-4D19-443A-AE76-FAF9E4667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60" y="4514399"/>
            <a:ext cx="1996440" cy="1330960"/>
          </a:xfrm>
          <a:prstGeom prst="rect">
            <a:avLst/>
          </a:prstGeom>
          <a:effectLst>
            <a:softEdge rad="88900"/>
          </a:effectLst>
        </p:spPr>
      </p:pic>
      <p:pic>
        <p:nvPicPr>
          <p:cNvPr id="9" name="Picture 8">
            <a:extLst>
              <a:ext uri="{FF2B5EF4-FFF2-40B4-BE49-F238E27FC236}">
                <a16:creationId xmlns:a16="http://schemas.microsoft.com/office/drawing/2014/main" xmlns="" id="{F7ED163D-A34F-4113-90EB-584735810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 y="5240604"/>
            <a:ext cx="2072640" cy="1511732"/>
          </a:xfrm>
          <a:prstGeom prst="rect">
            <a:avLst/>
          </a:prstGeom>
          <a:effectLst>
            <a:softEdge rad="88900"/>
          </a:effectLst>
        </p:spPr>
      </p:pic>
      <p:pic>
        <p:nvPicPr>
          <p:cNvPr id="11" name="Picture 10">
            <a:extLst>
              <a:ext uri="{FF2B5EF4-FFF2-40B4-BE49-F238E27FC236}">
                <a16:creationId xmlns:a16="http://schemas.microsoft.com/office/drawing/2014/main" xmlns="" id="{D3CBAF1F-07E7-424B-BA9D-2136227791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320" y="5020772"/>
            <a:ext cx="2472937" cy="1649174"/>
          </a:xfrm>
          <a:prstGeom prst="rect">
            <a:avLst/>
          </a:prstGeom>
          <a:effectLst>
            <a:softEdge rad="76200"/>
          </a:effectLst>
        </p:spPr>
      </p:pic>
      <p:pic>
        <p:nvPicPr>
          <p:cNvPr id="3" name="Picture 2">
            <a:extLst>
              <a:ext uri="{FF2B5EF4-FFF2-40B4-BE49-F238E27FC236}">
                <a16:creationId xmlns:a16="http://schemas.microsoft.com/office/drawing/2014/main" xmlns="" id="{CD09175A-5AA7-4210-9860-B26581784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0960" y="3985455"/>
            <a:ext cx="2209800" cy="1586523"/>
          </a:xfrm>
          <a:prstGeom prst="rect">
            <a:avLst/>
          </a:prstGeom>
          <a:effectLst>
            <a:softEdge rad="177800"/>
          </a:effectLst>
        </p:spPr>
      </p:pic>
      <p:pic>
        <p:nvPicPr>
          <p:cNvPr id="6" name="Picture 5">
            <a:extLst>
              <a:ext uri="{FF2B5EF4-FFF2-40B4-BE49-F238E27FC236}">
                <a16:creationId xmlns:a16="http://schemas.microsoft.com/office/drawing/2014/main" xmlns="" id="{6059FB43-DFA7-4E04-93EF-28B7113274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152" y="2515032"/>
            <a:ext cx="2130088" cy="1988082"/>
          </a:xfrm>
          <a:prstGeom prst="rect">
            <a:avLst/>
          </a:prstGeom>
          <a:effectLst>
            <a:softEdge rad="165100"/>
          </a:effectLst>
        </p:spPr>
      </p:pic>
      <p:pic>
        <p:nvPicPr>
          <p:cNvPr id="12" name="Picture 11">
            <a:extLst>
              <a:ext uri="{FF2B5EF4-FFF2-40B4-BE49-F238E27FC236}">
                <a16:creationId xmlns:a16="http://schemas.microsoft.com/office/drawing/2014/main" xmlns="" id="{C85E8EBE-23C6-4359-B21B-AF00246BA0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760" y="3429000"/>
            <a:ext cx="3006337" cy="3006337"/>
          </a:xfrm>
          <a:prstGeom prst="rect">
            <a:avLst/>
          </a:prstGeom>
        </p:spPr>
      </p:pic>
      <p:pic>
        <p:nvPicPr>
          <p:cNvPr id="1026" name="Picture 2" descr="Yes Sign Images - ClipArt Best">
            <a:extLst>
              <a:ext uri="{FF2B5EF4-FFF2-40B4-BE49-F238E27FC236}">
                <a16:creationId xmlns:a16="http://schemas.microsoft.com/office/drawing/2014/main" xmlns="" id="{73F3FAE2-AE77-46B2-8176-EF76CEF3D4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6922" y="3256867"/>
            <a:ext cx="2819318" cy="281931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4E695F0D-69E6-4E25-AB64-470E74AD156E}"/>
              </a:ext>
            </a:extLst>
          </p:cNvPr>
          <p:cNvSpPr txBox="1"/>
          <p:nvPr/>
        </p:nvSpPr>
        <p:spPr>
          <a:xfrm>
            <a:off x="304800" y="228600"/>
            <a:ext cx="11521440" cy="2308324"/>
          </a:xfrm>
          <a:prstGeom prst="rect">
            <a:avLst/>
          </a:prstGeom>
          <a:noFill/>
        </p:spPr>
        <p:txBody>
          <a:bodyPr wrap="square" rtlCol="0">
            <a:spAutoFit/>
          </a:bodyPr>
          <a:lstStyle/>
          <a:p>
            <a:pPr algn="ctr"/>
            <a:r>
              <a:rPr lang="en-US" sz="2400" dirty="0">
                <a:latin typeface="Arial Rounded MT Bold" panose="020F0704030504030204" pitchFamily="34" charset="0"/>
              </a:rPr>
              <a:t>No matter how our clubs are set up; Open, Restricted, Limited or Capped. </a:t>
            </a:r>
          </a:p>
          <a:p>
            <a:pPr algn="ctr"/>
            <a:r>
              <a:rPr lang="en-US" sz="2800" b="1" i="1" u="sng" dirty="0">
                <a:solidFill>
                  <a:schemeClr val="bg2"/>
                </a:solidFill>
                <a:latin typeface="Arial Rounded MT Bold" panose="020F0704030504030204" pitchFamily="34" charset="0"/>
              </a:rPr>
              <a:t>Please, ALWAYS BE WELCOMING </a:t>
            </a:r>
            <a:r>
              <a:rPr lang="en-US" sz="2400" b="1" i="1" dirty="0">
                <a:solidFill>
                  <a:schemeClr val="bg2"/>
                </a:solidFill>
                <a:latin typeface="Arial Rounded MT Bold" panose="020F0704030504030204" pitchFamily="34" charset="0"/>
              </a:rPr>
              <a:t>to anyone who visits.  We are ALL the face of our clubs, AMA and our hobby community. </a:t>
            </a:r>
          </a:p>
          <a:p>
            <a:pPr algn="ctr"/>
            <a:r>
              <a:rPr lang="en-US" sz="2400" dirty="0">
                <a:latin typeface="Arial Rounded MT Bold" panose="020F0704030504030204" pitchFamily="34" charset="0"/>
              </a:rPr>
              <a:t> </a:t>
            </a:r>
            <a:r>
              <a:rPr lang="en-US" sz="2400" i="1" dirty="0">
                <a:latin typeface="Arial Rounded MT Bold" panose="020F0704030504030204" pitchFamily="34" charset="0"/>
              </a:rPr>
              <a:t>Mom always says- </a:t>
            </a:r>
            <a:r>
              <a:rPr lang="en-US" sz="2400" i="1" dirty="0">
                <a:solidFill>
                  <a:srgbClr val="FFFF00"/>
                </a:solidFill>
                <a:latin typeface="Arial Rounded MT Bold" panose="020F0704030504030204" pitchFamily="34" charset="0"/>
              </a:rPr>
              <a:t>“If you can’t say something nice...!”</a:t>
            </a:r>
          </a:p>
          <a:p>
            <a:endParaRPr lang="en-US" sz="2400" dirty="0">
              <a:latin typeface="Arial Rounded MT Bold" panose="020F0704030504030204" pitchFamily="34" charset="0"/>
            </a:endParaRPr>
          </a:p>
          <a:p>
            <a:endParaRPr lang="en-US" sz="2000" dirty="0">
              <a:latin typeface="Arial Rounded MT Bold" panose="020F0704030504030204" pitchFamily="34" charset="0"/>
            </a:endParaRPr>
          </a:p>
        </p:txBody>
      </p:sp>
      <p:sp>
        <p:nvSpPr>
          <p:cNvPr id="14" name="TextBox 13">
            <a:extLst>
              <a:ext uri="{FF2B5EF4-FFF2-40B4-BE49-F238E27FC236}">
                <a16:creationId xmlns:a16="http://schemas.microsoft.com/office/drawing/2014/main" xmlns="" id="{D056C996-86C7-4FAA-874F-A33D842ECE2E}"/>
              </a:ext>
            </a:extLst>
          </p:cNvPr>
          <p:cNvSpPr txBox="1"/>
          <p:nvPr/>
        </p:nvSpPr>
        <p:spPr>
          <a:xfrm>
            <a:off x="3157061" y="1863654"/>
            <a:ext cx="5877878" cy="769441"/>
          </a:xfrm>
          <a:prstGeom prst="rect">
            <a:avLst/>
          </a:prstGeom>
          <a:noFill/>
        </p:spPr>
        <p:txBody>
          <a:bodyPr wrap="square" rtlCol="0">
            <a:spAutoFit/>
          </a:bodyPr>
          <a:lstStyle/>
          <a:p>
            <a:pPr algn="ctr"/>
            <a:r>
              <a:rPr lang="en-US" dirty="0"/>
              <a:t> </a:t>
            </a:r>
            <a:r>
              <a:rPr lang="en-US" sz="4400" dirty="0">
                <a:latin typeface="Arial Rounded MT Bold" panose="020F0704030504030204" pitchFamily="34" charset="0"/>
              </a:rPr>
              <a:t>This…or...This?</a:t>
            </a:r>
          </a:p>
        </p:txBody>
      </p:sp>
      <p:sp>
        <p:nvSpPr>
          <p:cNvPr id="15" name="Arrow: Down 14">
            <a:extLst>
              <a:ext uri="{FF2B5EF4-FFF2-40B4-BE49-F238E27FC236}">
                <a16:creationId xmlns:a16="http://schemas.microsoft.com/office/drawing/2014/main" xmlns="" id="{726D7EF5-B6AE-4EAF-833A-0BFED4E85384}"/>
              </a:ext>
            </a:extLst>
          </p:cNvPr>
          <p:cNvSpPr/>
          <p:nvPr/>
        </p:nvSpPr>
        <p:spPr>
          <a:xfrm rot="2827186">
            <a:off x="3641385" y="2632499"/>
            <a:ext cx="746760" cy="76944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xmlns="" id="{A9E23DBC-3BA1-497B-AF04-111F4820A998}"/>
              </a:ext>
            </a:extLst>
          </p:cNvPr>
          <p:cNvSpPr/>
          <p:nvPr/>
        </p:nvSpPr>
        <p:spPr>
          <a:xfrm rot="18701398">
            <a:off x="7843208" y="2656544"/>
            <a:ext cx="746760" cy="76944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52615A4A-129D-42F2-A0A9-E6948C0EE163}"/>
              </a:ext>
            </a:extLst>
          </p:cNvPr>
          <p:cNvSpPr txBox="1"/>
          <p:nvPr/>
        </p:nvSpPr>
        <p:spPr>
          <a:xfrm>
            <a:off x="3709981" y="5778414"/>
            <a:ext cx="4772037" cy="1384995"/>
          </a:xfrm>
          <a:prstGeom prst="rect">
            <a:avLst/>
          </a:prstGeom>
          <a:noFill/>
        </p:spPr>
        <p:txBody>
          <a:bodyPr wrap="square" rtlCol="0">
            <a:spAutoFit/>
          </a:bodyPr>
          <a:lstStyle/>
          <a:p>
            <a:pPr algn="ctr"/>
            <a:r>
              <a:rPr lang="en-US" sz="2800" dirty="0">
                <a:solidFill>
                  <a:srgbClr val="FFFF00"/>
                </a:solidFill>
                <a:latin typeface="Cooper Black" panose="0208090404030B020404" pitchFamily="18" charset="0"/>
              </a:rPr>
              <a:t>Think about it/ Discuss</a:t>
            </a:r>
          </a:p>
          <a:p>
            <a:pPr algn="ctr"/>
            <a:r>
              <a:rPr lang="en-US" sz="2800" dirty="0">
                <a:solidFill>
                  <a:srgbClr val="FFFF00"/>
                </a:solidFill>
                <a:latin typeface="Cooper Black" panose="0208090404030B020404" pitchFamily="18" charset="0"/>
              </a:rPr>
              <a:t>CBO, FRIA!</a:t>
            </a:r>
          </a:p>
          <a:p>
            <a:pPr algn="ctr"/>
            <a:endParaRPr lang="en-US" sz="2800" dirty="0">
              <a:solidFill>
                <a:srgbClr val="FFFF00"/>
              </a:solidFill>
              <a:latin typeface="Cooper Black" panose="0208090404030B020404" pitchFamily="18" charset="0"/>
            </a:endParaRPr>
          </a:p>
        </p:txBody>
      </p:sp>
    </p:spTree>
    <p:extLst>
      <p:ext uri="{BB962C8B-B14F-4D97-AF65-F5344CB8AC3E}">
        <p14:creationId xmlns:p14="http://schemas.microsoft.com/office/powerpoint/2010/main" val="15657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50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3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3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3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13">
                                            <p:txEl>
                                              <p:pRg st="2" end="2"/>
                                            </p:txEl>
                                          </p:spTgt>
                                        </p:tgtEl>
                                        <p:attrNameLst>
                                          <p:attrName>ppt_y</p:attrName>
                                        </p:attrNameLst>
                                      </p:cBhvr>
                                      <p:tavLst>
                                        <p:tav tm="0">
                                          <p:val>
                                            <p:strVal val="0-#ppt_h/2"/>
                                          </p:val>
                                        </p:tav>
                                        <p:tav tm="100000">
                                          <p:val>
                                            <p:strVal val="#ppt_y"/>
                                          </p:val>
                                        </p:tav>
                                      </p:tavLst>
                                    </p:anim>
                                  </p:childTnLst>
                                </p:cTn>
                              </p:par>
                            </p:childTnLst>
                          </p:cTn>
                        </p:par>
                        <p:par>
                          <p:cTn id="17" fill="hold">
                            <p:stCondLst>
                              <p:cond delay="3500"/>
                            </p:stCondLst>
                            <p:childTnLst>
                              <p:par>
                                <p:cTn id="18" presetID="10" presetClass="entr" presetSubtype="0" fill="hold" nodeType="afterEffect">
                                  <p:stCondLst>
                                    <p:cond delay="675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3500"/>
                                        <p:tgtEl>
                                          <p:spTgt spid="14">
                                            <p:txEl>
                                              <p:pRg st="0" end="0"/>
                                            </p:txEl>
                                          </p:spTgt>
                                        </p:tgtEl>
                                      </p:cBhvr>
                                    </p:animEffect>
                                  </p:childTnLst>
                                </p:cTn>
                              </p:par>
                              <p:par>
                                <p:cTn id="21" presetID="1" presetClass="entr" presetSubtype="0" fill="hold" grpId="0" nodeType="withEffect">
                                  <p:stCondLst>
                                    <p:cond delay="4250"/>
                                  </p:stCondLst>
                                  <p:childTnLst>
                                    <p:set>
                                      <p:cBhvr>
                                        <p:cTn id="22" dur="1" fill="hold">
                                          <p:stCondLst>
                                            <p:cond delay="999"/>
                                          </p:stCondLst>
                                        </p:cTn>
                                        <p:tgtEl>
                                          <p:spTgt spid="15"/>
                                        </p:tgtEl>
                                        <p:attrNameLst>
                                          <p:attrName>style.visibility</p:attrName>
                                        </p:attrNameLst>
                                      </p:cBhvr>
                                      <p:to>
                                        <p:strVal val="visible"/>
                                      </p:to>
                                    </p:set>
                                  </p:childTnLst>
                                </p:cTn>
                              </p:par>
                              <p:par>
                                <p:cTn id="23" presetID="1" presetClass="entr" presetSubtype="0" fill="hold" grpId="0" nodeType="withEffect">
                                  <p:stCondLst>
                                    <p:cond delay="4750"/>
                                  </p:stCondLst>
                                  <p:childTnLst>
                                    <p:set>
                                      <p:cBhvr>
                                        <p:cTn id="24" dur="1" fill="hold">
                                          <p:stCondLst>
                                            <p:cond delay="999"/>
                                          </p:stCondLst>
                                        </p:cTn>
                                        <p:tgtEl>
                                          <p:spTgt spid="17"/>
                                        </p:tgtEl>
                                        <p:attrNameLst>
                                          <p:attrName>style.visibility</p:attrName>
                                        </p:attrNameLst>
                                      </p:cBhvr>
                                      <p:to>
                                        <p:strVal val="visible"/>
                                      </p:to>
                                    </p:set>
                                  </p:childTnLst>
                                </p:cTn>
                              </p:par>
                            </p:childTnLst>
                          </p:cTn>
                        </p:par>
                        <p:par>
                          <p:cTn id="25" fill="hold">
                            <p:stCondLst>
                              <p:cond delay="13750"/>
                            </p:stCondLst>
                            <p:childTnLst>
                              <p:par>
                                <p:cTn id="26" presetID="2" presetClass="entr" presetSubtype="4" fill="hold" nodeType="afterEffect">
                                  <p:stCondLst>
                                    <p:cond delay="10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750" fill="hold"/>
                                        <p:tgtEl>
                                          <p:spTgt spid="5"/>
                                        </p:tgtEl>
                                        <p:attrNameLst>
                                          <p:attrName>ppt_x</p:attrName>
                                        </p:attrNameLst>
                                      </p:cBhvr>
                                      <p:tavLst>
                                        <p:tav tm="0">
                                          <p:val>
                                            <p:strVal val="#ppt_x"/>
                                          </p:val>
                                        </p:tav>
                                        <p:tav tm="100000">
                                          <p:val>
                                            <p:strVal val="#ppt_x"/>
                                          </p:val>
                                        </p:tav>
                                      </p:tavLst>
                                    </p:anim>
                                    <p:anim calcmode="lin" valueType="num">
                                      <p:cBhvr additive="base">
                                        <p:cTn id="29" dur="75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15500"/>
                            </p:stCondLst>
                            <p:childTnLst>
                              <p:par>
                                <p:cTn id="31" presetID="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500" fill="hold"/>
                                        <p:tgtEl>
                                          <p:spTgt spid="7"/>
                                        </p:tgtEl>
                                        <p:attrNameLst>
                                          <p:attrName>ppt_x</p:attrName>
                                        </p:attrNameLst>
                                      </p:cBhvr>
                                      <p:tavLst>
                                        <p:tav tm="0">
                                          <p:val>
                                            <p:strVal val="#ppt_x"/>
                                          </p:val>
                                        </p:tav>
                                        <p:tav tm="100000">
                                          <p:val>
                                            <p:strVal val="#ppt_x"/>
                                          </p:val>
                                        </p:tav>
                                      </p:tavLst>
                                    </p:anim>
                                    <p:anim calcmode="lin" valueType="num">
                                      <p:cBhvr additive="base">
                                        <p:cTn id="34" dur="1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7000"/>
                            </p:stCondLst>
                            <p:childTnLst>
                              <p:par>
                                <p:cTn id="36" presetID="2" presetClass="entr" presetSubtype="4"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500" fill="hold"/>
                                        <p:tgtEl>
                                          <p:spTgt spid="9"/>
                                        </p:tgtEl>
                                        <p:attrNameLst>
                                          <p:attrName>ppt_x</p:attrName>
                                        </p:attrNameLst>
                                      </p:cBhvr>
                                      <p:tavLst>
                                        <p:tav tm="0">
                                          <p:val>
                                            <p:strVal val="#ppt_x"/>
                                          </p:val>
                                        </p:tav>
                                        <p:tav tm="100000">
                                          <p:val>
                                            <p:strVal val="#ppt_x"/>
                                          </p:val>
                                        </p:tav>
                                      </p:tavLst>
                                    </p:anim>
                                    <p:anim calcmode="lin" valueType="num">
                                      <p:cBhvr additive="base">
                                        <p:cTn id="39" dur="1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18500"/>
                            </p:stCondLst>
                            <p:childTnLst>
                              <p:par>
                                <p:cTn id="41" presetID="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000" fill="hold"/>
                                        <p:tgtEl>
                                          <p:spTgt spid="6"/>
                                        </p:tgtEl>
                                        <p:attrNameLst>
                                          <p:attrName>ppt_x</p:attrName>
                                        </p:attrNameLst>
                                      </p:cBhvr>
                                      <p:tavLst>
                                        <p:tav tm="0">
                                          <p:val>
                                            <p:strVal val="#ppt_x"/>
                                          </p:val>
                                        </p:tav>
                                        <p:tav tm="100000">
                                          <p:val>
                                            <p:strVal val="#ppt_x"/>
                                          </p:val>
                                        </p:tav>
                                      </p:tavLst>
                                    </p:anim>
                                    <p:anim calcmode="lin" valueType="num">
                                      <p:cBhvr additive="base">
                                        <p:cTn id="44" dur="10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19500"/>
                            </p:stCondLst>
                            <p:childTnLst>
                              <p:par>
                                <p:cTn id="46" presetID="2" presetClass="entr" presetSubtype="4"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1500" fill="hold"/>
                                        <p:tgtEl>
                                          <p:spTgt spid="3"/>
                                        </p:tgtEl>
                                        <p:attrNameLst>
                                          <p:attrName>ppt_x</p:attrName>
                                        </p:attrNameLst>
                                      </p:cBhvr>
                                      <p:tavLst>
                                        <p:tav tm="0">
                                          <p:val>
                                            <p:strVal val="#ppt_x"/>
                                          </p:val>
                                        </p:tav>
                                        <p:tav tm="100000">
                                          <p:val>
                                            <p:strVal val="#ppt_x"/>
                                          </p:val>
                                        </p:tav>
                                      </p:tavLst>
                                    </p:anim>
                                    <p:anim calcmode="lin" valueType="num">
                                      <p:cBhvr additive="base">
                                        <p:cTn id="49" dur="1500" fill="hold"/>
                                        <p:tgtEl>
                                          <p:spTgt spid="3"/>
                                        </p:tgtEl>
                                        <p:attrNameLst>
                                          <p:attrName>ppt_y</p:attrName>
                                        </p:attrNameLst>
                                      </p:cBhvr>
                                      <p:tavLst>
                                        <p:tav tm="0">
                                          <p:val>
                                            <p:strVal val="1+#ppt_h/2"/>
                                          </p:val>
                                        </p:tav>
                                        <p:tav tm="100000">
                                          <p:val>
                                            <p:strVal val="#ppt_y"/>
                                          </p:val>
                                        </p:tav>
                                      </p:tavLst>
                                    </p:anim>
                                  </p:childTnLst>
                                </p:cTn>
                              </p:par>
                            </p:childTnLst>
                          </p:cTn>
                        </p:par>
                        <p:par>
                          <p:cTn id="50" fill="hold">
                            <p:stCondLst>
                              <p:cond delay="21000"/>
                            </p:stCondLst>
                            <p:childTnLst>
                              <p:par>
                                <p:cTn id="51" presetID="2" presetClass="entr" presetSubtype="4"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500" fill="hold"/>
                                        <p:tgtEl>
                                          <p:spTgt spid="11"/>
                                        </p:tgtEl>
                                        <p:attrNameLst>
                                          <p:attrName>ppt_x</p:attrName>
                                        </p:attrNameLst>
                                      </p:cBhvr>
                                      <p:tavLst>
                                        <p:tav tm="0">
                                          <p:val>
                                            <p:strVal val="#ppt_x"/>
                                          </p:val>
                                        </p:tav>
                                        <p:tav tm="100000">
                                          <p:val>
                                            <p:strVal val="#ppt_x"/>
                                          </p:val>
                                        </p:tav>
                                      </p:tavLst>
                                    </p:anim>
                                    <p:anim calcmode="lin" valueType="num">
                                      <p:cBhvr additive="base">
                                        <p:cTn id="54" dur="1500" fill="hold"/>
                                        <p:tgtEl>
                                          <p:spTgt spid="11"/>
                                        </p:tgtEl>
                                        <p:attrNameLst>
                                          <p:attrName>ppt_y</p:attrName>
                                        </p:attrNameLst>
                                      </p:cBhvr>
                                      <p:tavLst>
                                        <p:tav tm="0">
                                          <p:val>
                                            <p:strVal val="1+#ppt_h/2"/>
                                          </p:val>
                                        </p:tav>
                                        <p:tav tm="100000">
                                          <p:val>
                                            <p:strVal val="#ppt_y"/>
                                          </p:val>
                                        </p:tav>
                                      </p:tavLst>
                                    </p:anim>
                                  </p:childTnLst>
                                </p:cTn>
                              </p:par>
                            </p:childTnLst>
                          </p:cTn>
                        </p:par>
                        <p:par>
                          <p:cTn id="55" fill="hold">
                            <p:stCondLst>
                              <p:cond delay="22500"/>
                            </p:stCondLst>
                            <p:childTnLst>
                              <p:par>
                                <p:cTn id="56" presetID="26" presetClass="entr" presetSubtype="0" fill="hold" nodeType="afterEffect">
                                  <p:stCondLst>
                                    <p:cond delay="150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7">
                                          <p:stCondLst>
                                            <p:cond delay="0"/>
                                          </p:stCondLst>
                                        </p:cTn>
                                        <p:tgtEl>
                                          <p:spTgt spid="12"/>
                                        </p:tgtEl>
                                      </p:cBhvr>
                                    </p:animEffect>
                                    <p:anim calcmode="lin" valueType="num">
                                      <p:cBhvr>
                                        <p:cTn id="59" dur="159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581"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581" tmFilter="0, 0; 0.125,0.2665; 0.25,0.4; 0.375,0.465; 0.5,0.5;  0.625,0.535; 0.75,0.6; 0.875,0.7335; 1,1">
                                          <p:stCondLst>
                                            <p:cond delay="581"/>
                                          </p:stCondLst>
                                        </p:cTn>
                                        <p:tgtEl>
                                          <p:spTgt spid="12"/>
                                        </p:tgtEl>
                                        <p:attrNameLst>
                                          <p:attrName>ppt_y</p:attrName>
                                        </p:attrNameLst>
                                      </p:cBhvr>
                                      <p:tavLst>
                                        <p:tav tm="0" fmla="#ppt_y-sin(pi*$)/9">
                                          <p:val>
                                            <p:fltVal val="0"/>
                                          </p:val>
                                        </p:tav>
                                        <p:tav tm="100000">
                                          <p:val>
                                            <p:fltVal val="1"/>
                                          </p:val>
                                        </p:tav>
                                      </p:tavLst>
                                    </p:anim>
                                    <p:anim calcmode="lin" valueType="num">
                                      <p:cBhvr>
                                        <p:cTn id="62" dur="290" tmFilter="0, 0; 0.125,0.2665; 0.25,0.4; 0.375,0.465; 0.5,0.5;  0.625,0.535; 0.75,0.6; 0.875,0.7335; 1,1">
                                          <p:stCondLst>
                                            <p:cond delay="1159"/>
                                          </p:stCondLst>
                                        </p:cTn>
                                        <p:tgtEl>
                                          <p:spTgt spid="12"/>
                                        </p:tgtEl>
                                        <p:attrNameLst>
                                          <p:attrName>ppt_y</p:attrName>
                                        </p:attrNameLst>
                                      </p:cBhvr>
                                      <p:tavLst>
                                        <p:tav tm="0" fmla="#ppt_y-sin(pi*$)/27">
                                          <p:val>
                                            <p:fltVal val="0"/>
                                          </p:val>
                                        </p:tav>
                                        <p:tav tm="100000">
                                          <p:val>
                                            <p:fltVal val="1"/>
                                          </p:val>
                                        </p:tav>
                                      </p:tavLst>
                                    </p:anim>
                                    <p:anim calcmode="lin" valueType="num">
                                      <p:cBhvr>
                                        <p:cTn id="63" dur="144" tmFilter="0, 0; 0.125,0.2665; 0.25,0.4; 0.375,0.465; 0.5,0.5;  0.625,0.535; 0.75,0.6; 0.875,0.7335; 1,1">
                                          <p:stCondLst>
                                            <p:cond delay="1449"/>
                                          </p:stCondLst>
                                        </p:cTn>
                                        <p:tgtEl>
                                          <p:spTgt spid="12"/>
                                        </p:tgtEl>
                                        <p:attrNameLst>
                                          <p:attrName>ppt_y</p:attrName>
                                        </p:attrNameLst>
                                      </p:cBhvr>
                                      <p:tavLst>
                                        <p:tav tm="0" fmla="#ppt_y-sin(pi*$)/81">
                                          <p:val>
                                            <p:fltVal val="0"/>
                                          </p:val>
                                        </p:tav>
                                        <p:tav tm="100000">
                                          <p:val>
                                            <p:fltVal val="1"/>
                                          </p:val>
                                        </p:tav>
                                      </p:tavLst>
                                    </p:anim>
                                    <p:animScale>
                                      <p:cBhvr>
                                        <p:cTn id="64" dur="23">
                                          <p:stCondLst>
                                            <p:cond delay="569"/>
                                          </p:stCondLst>
                                        </p:cTn>
                                        <p:tgtEl>
                                          <p:spTgt spid="12"/>
                                        </p:tgtEl>
                                      </p:cBhvr>
                                      <p:to x="100000" y="60000"/>
                                    </p:animScale>
                                    <p:animScale>
                                      <p:cBhvr>
                                        <p:cTn id="65" dur="145" decel="50000">
                                          <p:stCondLst>
                                            <p:cond delay="592"/>
                                          </p:stCondLst>
                                        </p:cTn>
                                        <p:tgtEl>
                                          <p:spTgt spid="12"/>
                                        </p:tgtEl>
                                      </p:cBhvr>
                                      <p:to x="100000" y="100000"/>
                                    </p:animScale>
                                    <p:animScale>
                                      <p:cBhvr>
                                        <p:cTn id="66" dur="23">
                                          <p:stCondLst>
                                            <p:cond delay="1148"/>
                                          </p:stCondLst>
                                        </p:cTn>
                                        <p:tgtEl>
                                          <p:spTgt spid="12"/>
                                        </p:tgtEl>
                                      </p:cBhvr>
                                      <p:to x="100000" y="80000"/>
                                    </p:animScale>
                                    <p:animScale>
                                      <p:cBhvr>
                                        <p:cTn id="67" dur="145" decel="50000">
                                          <p:stCondLst>
                                            <p:cond delay="1171"/>
                                          </p:stCondLst>
                                        </p:cTn>
                                        <p:tgtEl>
                                          <p:spTgt spid="12"/>
                                        </p:tgtEl>
                                      </p:cBhvr>
                                      <p:to x="100000" y="100000"/>
                                    </p:animScale>
                                    <p:animScale>
                                      <p:cBhvr>
                                        <p:cTn id="68" dur="23">
                                          <p:stCondLst>
                                            <p:cond delay="1437"/>
                                          </p:stCondLst>
                                        </p:cTn>
                                        <p:tgtEl>
                                          <p:spTgt spid="12"/>
                                        </p:tgtEl>
                                      </p:cBhvr>
                                      <p:to x="100000" y="90000"/>
                                    </p:animScale>
                                    <p:animScale>
                                      <p:cBhvr>
                                        <p:cTn id="69" dur="145" decel="50000">
                                          <p:stCondLst>
                                            <p:cond delay="1459"/>
                                          </p:stCondLst>
                                        </p:cTn>
                                        <p:tgtEl>
                                          <p:spTgt spid="12"/>
                                        </p:tgtEl>
                                      </p:cBhvr>
                                      <p:to x="100000" y="100000"/>
                                    </p:animScale>
                                    <p:animScale>
                                      <p:cBhvr>
                                        <p:cTn id="70" dur="23">
                                          <p:stCondLst>
                                            <p:cond delay="1582"/>
                                          </p:stCondLst>
                                        </p:cTn>
                                        <p:tgtEl>
                                          <p:spTgt spid="12"/>
                                        </p:tgtEl>
                                      </p:cBhvr>
                                      <p:to x="100000" y="95000"/>
                                    </p:animScale>
                                    <p:animScale>
                                      <p:cBhvr>
                                        <p:cTn id="71" dur="145" decel="50000">
                                          <p:stCondLst>
                                            <p:cond delay="1605"/>
                                          </p:stCondLst>
                                        </p:cTn>
                                        <p:tgtEl>
                                          <p:spTgt spid="12"/>
                                        </p:tgtEl>
                                      </p:cBhvr>
                                      <p:to x="100000" y="100000"/>
                                    </p:animScale>
                                  </p:childTnLst>
                                </p:cTn>
                              </p:par>
                            </p:childTnLst>
                          </p:cTn>
                        </p:par>
                        <p:par>
                          <p:cTn id="72" fill="hold">
                            <p:stCondLst>
                              <p:cond delay="25750"/>
                            </p:stCondLst>
                            <p:childTnLst>
                              <p:par>
                                <p:cTn id="73" presetID="45" presetClass="entr" presetSubtype="0" fill="hold" nodeType="afterEffect">
                                  <p:stCondLst>
                                    <p:cond delay="150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anim calcmode="lin" valueType="num">
                                      <p:cBhvr>
                                        <p:cTn id="76" dur="1750" fill="hold"/>
                                        <p:tgtEl>
                                          <p:spTgt spid="1026"/>
                                        </p:tgtEl>
                                        <p:attrNameLst>
                                          <p:attrName>ppt_w</p:attrName>
                                        </p:attrNameLst>
                                      </p:cBhvr>
                                      <p:tavLst>
                                        <p:tav tm="0" fmla="#ppt_w*sin(2.5*pi*$)">
                                          <p:val>
                                            <p:fltVal val="0"/>
                                          </p:val>
                                        </p:tav>
                                        <p:tav tm="100000">
                                          <p:val>
                                            <p:fltVal val="1"/>
                                          </p:val>
                                        </p:tav>
                                      </p:tavLst>
                                    </p:anim>
                                    <p:anim calcmode="lin" valueType="num">
                                      <p:cBhvr>
                                        <p:cTn id="77" dur="1750" fill="hold"/>
                                        <p:tgtEl>
                                          <p:spTgt spid="1026"/>
                                        </p:tgtEl>
                                        <p:attrNameLst>
                                          <p:attrName>ppt_h</p:attrName>
                                        </p:attrNameLst>
                                      </p:cBhvr>
                                      <p:tavLst>
                                        <p:tav tm="0">
                                          <p:val>
                                            <p:strVal val="#ppt_h"/>
                                          </p:val>
                                        </p:tav>
                                        <p:tav tm="100000">
                                          <p:val>
                                            <p:strVal val="#ppt_h"/>
                                          </p:val>
                                        </p:tav>
                                      </p:tavLst>
                                    </p:anim>
                                  </p:childTnLst>
                                </p:cTn>
                              </p:par>
                            </p:childTnLst>
                          </p:cTn>
                        </p:par>
                        <p:par>
                          <p:cTn id="78" fill="hold">
                            <p:stCondLst>
                              <p:cond delay="29000"/>
                            </p:stCondLst>
                            <p:childTnLst>
                              <p:par>
                                <p:cTn id="79" presetID="2" presetClass="entr" presetSubtype="4" fill="hold" nodeType="afterEffect">
                                  <p:stCondLst>
                                    <p:cond delay="250"/>
                                  </p:stCondLst>
                                  <p:childTnLst>
                                    <p:set>
                                      <p:cBhvr>
                                        <p:cTn id="80" dur="1" fill="hold">
                                          <p:stCondLst>
                                            <p:cond delay="0"/>
                                          </p:stCondLst>
                                        </p:cTn>
                                        <p:tgtEl>
                                          <p:spTgt spid="16">
                                            <p:txEl>
                                              <p:pRg st="0" end="0"/>
                                            </p:txEl>
                                          </p:spTgt>
                                        </p:tgtEl>
                                        <p:attrNameLst>
                                          <p:attrName>style.visibility</p:attrName>
                                        </p:attrNameLst>
                                      </p:cBhvr>
                                      <p:to>
                                        <p:strVal val="visible"/>
                                      </p:to>
                                    </p:set>
                                    <p:anim calcmode="lin" valueType="num">
                                      <p:cBhvr additive="base">
                                        <p:cTn id="81"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2"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83" fill="hold">
                            <p:stCondLst>
                              <p:cond delay="30250"/>
                            </p:stCondLst>
                            <p:childTnLst>
                              <p:par>
                                <p:cTn id="84" presetID="2" presetClass="entr" presetSubtype="4" fill="hold" nodeType="afterEffect">
                                  <p:stCondLst>
                                    <p:cond delay="250"/>
                                  </p:stCondLst>
                                  <p:childTnLst>
                                    <p:set>
                                      <p:cBhvr>
                                        <p:cTn id="85" dur="1" fill="hold">
                                          <p:stCondLst>
                                            <p:cond delay="0"/>
                                          </p:stCondLst>
                                        </p:cTn>
                                        <p:tgtEl>
                                          <p:spTgt spid="16">
                                            <p:txEl>
                                              <p:pRg st="1" end="1"/>
                                            </p:txEl>
                                          </p:spTgt>
                                        </p:tgtEl>
                                        <p:attrNameLst>
                                          <p:attrName>style.visibility</p:attrName>
                                        </p:attrNameLst>
                                      </p:cBhvr>
                                      <p:to>
                                        <p:strVal val="visible"/>
                                      </p:to>
                                    </p:set>
                                    <p:anim calcmode="lin" valueType="num">
                                      <p:cBhvr additive="base">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7" dur="10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1550D08-1F3B-4486-B4E2-24F7FE28A84A}"/>
              </a:ext>
            </a:extLst>
          </p:cNvPr>
          <p:cNvSpPr>
            <a:spLocks noGrp="1"/>
          </p:cNvSpPr>
          <p:nvPr>
            <p:ph type="body" idx="1"/>
          </p:nvPr>
        </p:nvSpPr>
        <p:spPr>
          <a:xfrm>
            <a:off x="1482852" y="165609"/>
            <a:ext cx="9226296" cy="581151"/>
          </a:xfrm>
        </p:spPr>
        <p:txBody>
          <a:bodyPr/>
          <a:lstStyle/>
          <a:p>
            <a:pPr algn="ctr"/>
            <a:r>
              <a:rPr lang="en-US" b="1" dirty="0">
                <a:solidFill>
                  <a:schemeClr val="bg1"/>
                </a:solidFill>
                <a:latin typeface="Eras Bold ITC" panose="020B0907030504020204" pitchFamily="34" charset="0"/>
              </a:rPr>
              <a:t>BE CONNECTED TO THE COMMUNITY</a:t>
            </a:r>
          </a:p>
        </p:txBody>
      </p:sp>
      <p:pic>
        <p:nvPicPr>
          <p:cNvPr id="5" name="Picture 4">
            <a:hlinkClick r:id="rId2"/>
            <a:extLst>
              <a:ext uri="{FF2B5EF4-FFF2-40B4-BE49-F238E27FC236}">
                <a16:creationId xmlns:a16="http://schemas.microsoft.com/office/drawing/2014/main" xmlns="" id="{B3D1ADA6-21C7-4079-8599-D51C1A84C5C7}"/>
              </a:ext>
            </a:extLst>
          </p:cNvPr>
          <p:cNvPicPr>
            <a:picLocks noChangeAspect="1"/>
          </p:cNvPicPr>
          <p:nvPr/>
        </p:nvPicPr>
        <p:blipFill>
          <a:blip r:embed="rId3"/>
          <a:stretch>
            <a:fillRect/>
          </a:stretch>
        </p:blipFill>
        <p:spPr>
          <a:xfrm>
            <a:off x="4515156" y="4440295"/>
            <a:ext cx="3192168" cy="2252096"/>
          </a:xfrm>
          <a:prstGeom prst="rect">
            <a:avLst/>
          </a:prstGeom>
        </p:spPr>
      </p:pic>
      <p:sp>
        <p:nvSpPr>
          <p:cNvPr id="6" name="TextBox 5">
            <a:extLst>
              <a:ext uri="{FF2B5EF4-FFF2-40B4-BE49-F238E27FC236}">
                <a16:creationId xmlns:a16="http://schemas.microsoft.com/office/drawing/2014/main" xmlns="" id="{168EA4E8-64A3-4C8F-91EB-272416BCD6CF}"/>
              </a:ext>
            </a:extLst>
          </p:cNvPr>
          <p:cNvSpPr txBox="1"/>
          <p:nvPr/>
        </p:nvSpPr>
        <p:spPr>
          <a:xfrm>
            <a:off x="304800" y="746760"/>
            <a:ext cx="11612880" cy="3939540"/>
          </a:xfrm>
          <a:prstGeom prst="rect">
            <a:avLst/>
          </a:prstGeom>
          <a:noFill/>
        </p:spPr>
        <p:txBody>
          <a:bodyPr wrap="square" rtlCol="0">
            <a:spAutoFit/>
          </a:bodyPr>
          <a:lstStyle/>
          <a:p>
            <a:pPr algn="ctr"/>
            <a:r>
              <a:rPr lang="en-US" sz="2000" b="1" dirty="0">
                <a:solidFill>
                  <a:schemeClr val="bg1"/>
                </a:solidFill>
                <a:latin typeface="Arial Rounded MT Bold" panose="020F0704030504030204" pitchFamily="34" charset="0"/>
              </a:rPr>
              <a:t>CLICK</a:t>
            </a:r>
            <a:r>
              <a:rPr lang="en-US" sz="2000" b="1" dirty="0"/>
              <a:t>- </a:t>
            </a:r>
            <a:r>
              <a:rPr lang="en-US" b="1" dirty="0"/>
              <a:t>On www.amadistrict-i.org</a:t>
            </a:r>
          </a:p>
          <a:p>
            <a:pPr algn="ctr"/>
            <a:r>
              <a:rPr lang="en-US" sz="2000" b="1" dirty="0"/>
              <a:t>          </a:t>
            </a:r>
            <a:r>
              <a:rPr lang="en-US" sz="2000" b="1" dirty="0">
                <a:solidFill>
                  <a:schemeClr val="bg1"/>
                </a:solidFill>
                <a:latin typeface="Arial Rounded MT Bold" panose="020F0704030504030204" pitchFamily="34" charset="0"/>
              </a:rPr>
              <a:t>BROWSE</a:t>
            </a:r>
            <a:r>
              <a:rPr lang="en-US" sz="2000" b="1" dirty="0"/>
              <a:t>- </a:t>
            </a:r>
            <a:r>
              <a:rPr lang="en-US" b="1" dirty="0"/>
              <a:t>The many features and links</a:t>
            </a:r>
          </a:p>
          <a:p>
            <a:pPr algn="ctr"/>
            <a:r>
              <a:rPr lang="en-US" sz="2000" b="1" dirty="0"/>
              <a:t>                  </a:t>
            </a:r>
            <a:r>
              <a:rPr lang="en-US" sz="2000" b="1" dirty="0">
                <a:solidFill>
                  <a:schemeClr val="bg1"/>
                </a:solidFill>
                <a:latin typeface="Arial Rounded MT Bold" panose="020F0704030504030204" pitchFamily="34" charset="0"/>
              </a:rPr>
              <a:t>JOIN</a:t>
            </a:r>
            <a:r>
              <a:rPr lang="en-US" sz="2000" b="1" dirty="0"/>
              <a:t>- </a:t>
            </a:r>
            <a:r>
              <a:rPr lang="en-US" b="1" dirty="0"/>
              <a:t>To allow full access to the site- it’s free!</a:t>
            </a:r>
          </a:p>
          <a:p>
            <a:pPr algn="ctr"/>
            <a:r>
              <a:rPr lang="en-US" sz="2000" b="1" dirty="0">
                <a:solidFill>
                  <a:schemeClr val="bg1"/>
                </a:solidFill>
                <a:latin typeface="Arial Rounded MT Bold" panose="020F0704030504030204" pitchFamily="34" charset="0"/>
              </a:rPr>
              <a:t>  BOOKMARK</a:t>
            </a:r>
            <a:r>
              <a:rPr lang="en-US" sz="2000" b="1" dirty="0"/>
              <a:t>- </a:t>
            </a:r>
            <a:r>
              <a:rPr lang="en-US" b="1" dirty="0"/>
              <a:t>Go To Home Page!</a:t>
            </a:r>
          </a:p>
          <a:p>
            <a:pPr algn="ctr"/>
            <a:r>
              <a:rPr lang="en-US" sz="2000" b="1" dirty="0"/>
              <a:t>                       </a:t>
            </a:r>
            <a:r>
              <a:rPr lang="en-US" sz="2000" b="1" dirty="0">
                <a:latin typeface="Arial Rounded MT Bold" panose="020F0704030504030204" pitchFamily="34" charset="0"/>
              </a:rPr>
              <a:t> </a:t>
            </a:r>
            <a:r>
              <a:rPr lang="en-US" sz="2000" b="1" dirty="0">
                <a:solidFill>
                  <a:schemeClr val="bg1"/>
                </a:solidFill>
                <a:latin typeface="Arial Rounded MT Bold" panose="020F0704030504030204" pitchFamily="34" charset="0"/>
              </a:rPr>
              <a:t>SHARE</a:t>
            </a:r>
            <a:r>
              <a:rPr lang="en-US" sz="2000" b="1" dirty="0">
                <a:latin typeface="Arial Rounded MT Bold" panose="020F0704030504030204" pitchFamily="34" charset="0"/>
              </a:rPr>
              <a:t>- </a:t>
            </a:r>
            <a:r>
              <a:rPr lang="en-US" b="1" dirty="0"/>
              <a:t>Club websites, FB Groups, Newsletters…</a:t>
            </a:r>
          </a:p>
          <a:p>
            <a:pPr algn="ctr"/>
            <a:endParaRPr lang="en-US" b="1" dirty="0"/>
          </a:p>
          <a:p>
            <a:pPr algn="ctr"/>
            <a:r>
              <a:rPr lang="en-US" sz="2000" b="1" i="1" dirty="0"/>
              <a:t>YOUR Website, YOUR FB Group, YOUR YouTube Channel, AMA multi media platforms, popular modeling groups and much </a:t>
            </a:r>
            <a:r>
              <a:rPr lang="en-US" sz="2000" b="1" i="1" dirty="0" err="1"/>
              <a:t>much</a:t>
            </a:r>
            <a:r>
              <a:rPr lang="en-US" sz="2000" b="1" i="1" dirty="0"/>
              <a:t> more </a:t>
            </a:r>
            <a:r>
              <a:rPr lang="en-US" sz="3600" b="1" i="1" dirty="0"/>
              <a:t>one</a:t>
            </a:r>
            <a:r>
              <a:rPr lang="en-US" sz="2000" b="1" i="1" dirty="0"/>
              <a:t> click away.</a:t>
            </a:r>
          </a:p>
          <a:p>
            <a:pPr algn="ctr"/>
            <a:r>
              <a:rPr lang="en-US" sz="2800" b="1" i="1" dirty="0">
                <a:solidFill>
                  <a:srgbClr val="FFFF00"/>
                </a:solidFill>
                <a:latin typeface="Arial Black" panose="020B0A04020102020204" pitchFamily="34" charset="0"/>
              </a:rPr>
              <a:t>Let’s take a short tour</a:t>
            </a:r>
          </a:p>
          <a:p>
            <a:pPr algn="ctr"/>
            <a:r>
              <a:rPr lang="en-US" sz="2800" b="1" dirty="0">
                <a:solidFill>
                  <a:schemeClr val="bg1"/>
                </a:solidFill>
              </a:rPr>
              <a:t>www.amadistrict-i.org</a:t>
            </a:r>
          </a:p>
          <a:p>
            <a:pPr algn="ctr"/>
            <a:endParaRPr lang="en-US" dirty="0"/>
          </a:p>
        </p:txBody>
      </p:sp>
    </p:spTree>
    <p:extLst>
      <p:ext uri="{BB962C8B-B14F-4D97-AF65-F5344CB8AC3E}">
        <p14:creationId xmlns:p14="http://schemas.microsoft.com/office/powerpoint/2010/main" val="25946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childTnLst>
                                </p:cTn>
                              </p:par>
                              <p:par>
                                <p:cTn id="8" presetID="2" presetClass="entr" presetSubtype="1" fill="hold" nodeType="withEffect">
                                  <p:stCondLst>
                                    <p:cond delay="350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additive="base">
                                        <p:cTn id="10"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6">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550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6">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750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6">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950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3" end="3"/>
                                            </p:txEl>
                                          </p:spTgt>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1150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additive="base">
                                        <p:cTn id="26"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
                                            <p:txEl>
                                              <p:pRg st="4" end="4"/>
                                            </p:txEl>
                                          </p:spTgt>
                                        </p:tgtEl>
                                        <p:attrNameLst>
                                          <p:attrName>ppt_y</p:attrName>
                                        </p:attrNameLst>
                                      </p:cBhvr>
                                      <p:tavLst>
                                        <p:tav tm="0">
                                          <p:val>
                                            <p:strVal val="0-#ppt_h/2"/>
                                          </p:val>
                                        </p:tav>
                                        <p:tav tm="100000">
                                          <p:val>
                                            <p:strVal val="#ppt_y"/>
                                          </p:val>
                                        </p:tav>
                                      </p:tavLst>
                                    </p:anim>
                                  </p:childTnLst>
                                </p:cTn>
                              </p:par>
                              <p:par>
                                <p:cTn id="28" presetID="2" presetClass="entr" presetSubtype="2" fill="hold" nodeType="withEffect">
                                  <p:stCondLst>
                                    <p:cond delay="1250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additive="base">
                                        <p:cTn id="30" dur="7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1" dur="7500" fill="hold"/>
                                        <p:tgtEl>
                                          <p:spTgt spid="6">
                                            <p:txEl>
                                              <p:pRg st="6" end="6"/>
                                            </p:txEl>
                                          </p:spTgt>
                                        </p:tgtEl>
                                        <p:attrNameLst>
                                          <p:attrName>ppt_y</p:attrName>
                                        </p:attrNameLst>
                                      </p:cBhvr>
                                      <p:tavLst>
                                        <p:tav tm="0">
                                          <p:val>
                                            <p:strVal val="#ppt_y"/>
                                          </p:val>
                                        </p:tav>
                                        <p:tav tm="100000">
                                          <p:val>
                                            <p:strVal val="#ppt_y"/>
                                          </p:val>
                                        </p:tav>
                                      </p:tavLst>
                                    </p:anim>
                                  </p:childTnLst>
                                </p:cTn>
                              </p:par>
                              <p:par>
                                <p:cTn id="32" presetID="2" presetClass="entr" presetSubtype="4" fill="hold" nodeType="withEffect">
                                  <p:stCondLst>
                                    <p:cond delay="18750"/>
                                  </p:stCondLst>
                                  <p:childTnLst>
                                    <p:set>
                                      <p:cBhvr>
                                        <p:cTn id="33" dur="1" fill="hold">
                                          <p:stCondLst>
                                            <p:cond delay="0"/>
                                          </p:stCondLst>
                                        </p:cTn>
                                        <p:tgtEl>
                                          <p:spTgt spid="6">
                                            <p:txEl>
                                              <p:pRg st="7" end="7"/>
                                            </p:txEl>
                                          </p:spTgt>
                                        </p:tgtEl>
                                        <p:attrNameLst>
                                          <p:attrName>style.visibility</p:attrName>
                                        </p:attrNameLst>
                                      </p:cBhvr>
                                      <p:to>
                                        <p:strVal val="visible"/>
                                      </p:to>
                                    </p:set>
                                    <p:anim calcmode="lin" valueType="num">
                                      <p:cBhvr additive="base">
                                        <p:cTn id="34" dur="3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5" dur="3000" fill="hold"/>
                                        <p:tgtEl>
                                          <p:spTgt spid="6">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 calcmode="lin" valueType="num">
                                      <p:cBhvr additive="base">
                                        <p:cTn id="38" dur="3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6">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3000" fill="hold"/>
                                        <p:tgtEl>
                                          <p:spTgt spid="5"/>
                                        </p:tgtEl>
                                        <p:attrNameLst>
                                          <p:attrName>ppt_x</p:attrName>
                                        </p:attrNameLst>
                                      </p:cBhvr>
                                      <p:tavLst>
                                        <p:tav tm="0">
                                          <p:val>
                                            <p:strVal val="#ppt_x"/>
                                          </p:val>
                                        </p:tav>
                                        <p:tav tm="100000">
                                          <p:val>
                                            <p:strVal val="#ppt_x"/>
                                          </p:val>
                                        </p:tav>
                                      </p:tavLst>
                                    </p:anim>
                                    <p:anim calcmode="lin" valueType="num">
                                      <p:cBhvr additive="base">
                                        <p:cTn id="4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65CF27-BCF7-45BE-A59C-EC2E6A069DBB}"/>
              </a:ext>
            </a:extLst>
          </p:cNvPr>
          <p:cNvSpPr txBox="1"/>
          <p:nvPr/>
        </p:nvSpPr>
        <p:spPr>
          <a:xfrm>
            <a:off x="213360" y="213360"/>
            <a:ext cx="11978640" cy="4955203"/>
          </a:xfrm>
          <a:prstGeom prst="rect">
            <a:avLst/>
          </a:prstGeom>
          <a:noFill/>
        </p:spPr>
        <p:txBody>
          <a:bodyPr wrap="square" rtlCol="0">
            <a:spAutoFit/>
          </a:bodyPr>
          <a:lstStyle/>
          <a:p>
            <a:pPr algn="ctr"/>
            <a:r>
              <a:rPr lang="en-US" sz="3600" dirty="0">
                <a:latin typeface="Eras Bold ITC" panose="020B0907030504020204" pitchFamily="34" charset="0"/>
              </a:rPr>
              <a:t>Understanding</a:t>
            </a:r>
            <a:r>
              <a:rPr lang="en-US" sz="4000" dirty="0">
                <a:latin typeface="Eras Bold ITC" panose="020B0907030504020204" pitchFamily="34" charset="0"/>
              </a:rPr>
              <a:t> </a:t>
            </a:r>
            <a:r>
              <a:rPr lang="en-US" sz="3600" dirty="0">
                <a:solidFill>
                  <a:schemeClr val="bg1"/>
                </a:solidFill>
                <a:latin typeface="Eras Bold ITC" panose="020B0907030504020204" pitchFamily="34" charset="0"/>
              </a:rPr>
              <a:t>OUTREACH</a:t>
            </a:r>
          </a:p>
          <a:p>
            <a:pPr algn="ctr"/>
            <a:r>
              <a:rPr lang="en-US" sz="3600" dirty="0">
                <a:latin typeface="Eras Bold ITC" panose="020B0907030504020204" pitchFamily="34" charset="0"/>
              </a:rPr>
              <a:t>Knowing</a:t>
            </a:r>
            <a:r>
              <a:rPr lang="en-US" sz="4000" dirty="0">
                <a:latin typeface="Eras Bold ITC" panose="020B0907030504020204" pitchFamily="34" charset="0"/>
              </a:rPr>
              <a:t> </a:t>
            </a:r>
            <a:r>
              <a:rPr lang="en-US" sz="3600" dirty="0">
                <a:solidFill>
                  <a:schemeClr val="bg1"/>
                </a:solidFill>
                <a:latin typeface="Eras Bold ITC" panose="020B0907030504020204" pitchFamily="34" charset="0"/>
              </a:rPr>
              <a:t>CLUBS &amp; MEMBERS </a:t>
            </a:r>
            <a:r>
              <a:rPr lang="en-US" sz="3600" dirty="0">
                <a:latin typeface="Eras Bold ITC" panose="020B0907030504020204" pitchFamily="34" charset="0"/>
              </a:rPr>
              <a:t>Better</a:t>
            </a:r>
          </a:p>
          <a:p>
            <a:pPr algn="ctr"/>
            <a:r>
              <a:rPr lang="en-US" sz="3600" dirty="0">
                <a:solidFill>
                  <a:schemeClr val="bg1"/>
                </a:solidFill>
                <a:latin typeface="Eras Bold ITC" panose="020B0907030504020204" pitchFamily="34" charset="0"/>
              </a:rPr>
              <a:t>COMMUNICATING</a:t>
            </a:r>
            <a:r>
              <a:rPr lang="en-US" sz="4000" dirty="0">
                <a:solidFill>
                  <a:schemeClr val="bg1"/>
                </a:solidFill>
                <a:latin typeface="Eras Bold ITC" panose="020B0907030504020204" pitchFamily="34" charset="0"/>
              </a:rPr>
              <a:t> </a:t>
            </a:r>
            <a:r>
              <a:rPr lang="en-US" sz="3600" dirty="0">
                <a:latin typeface="Eras Bold ITC" panose="020B0907030504020204" pitchFamily="34" charset="0"/>
              </a:rPr>
              <a:t>Using</a:t>
            </a:r>
            <a:endParaRPr lang="en-US" sz="3600" dirty="0">
              <a:solidFill>
                <a:schemeClr val="bg1"/>
              </a:solidFill>
              <a:latin typeface="Eras Bold ITC" panose="020B0907030504020204" pitchFamily="34" charset="0"/>
            </a:endParaRPr>
          </a:p>
          <a:p>
            <a:pPr algn="ctr"/>
            <a:r>
              <a:rPr lang="en-US" sz="3600" dirty="0">
                <a:solidFill>
                  <a:schemeClr val="bg1"/>
                </a:solidFill>
                <a:latin typeface="Eras Bold ITC" panose="020B0907030504020204" pitchFamily="34" charset="0"/>
              </a:rPr>
              <a:t>MULTI MEDIA </a:t>
            </a:r>
            <a:r>
              <a:rPr lang="en-US" sz="3200" dirty="0">
                <a:latin typeface="Eras Bold ITC" panose="020B0907030504020204" pitchFamily="34" charset="0"/>
              </a:rPr>
              <a:t>TO SHARE OUR EXPERIENCES…</a:t>
            </a:r>
          </a:p>
          <a:p>
            <a:pPr algn="ctr"/>
            <a:endParaRPr lang="en-US" sz="4000" dirty="0">
              <a:solidFill>
                <a:schemeClr val="bg1"/>
              </a:solidFill>
              <a:latin typeface="Eras Bold ITC" panose="020B0907030504020204" pitchFamily="34" charset="0"/>
            </a:endParaRPr>
          </a:p>
          <a:p>
            <a:pPr algn="ctr"/>
            <a:r>
              <a:rPr lang="en-US" sz="3600" dirty="0">
                <a:latin typeface="Eras Bold ITC" panose="020B0907030504020204" pitchFamily="34" charset="0"/>
              </a:rPr>
              <a:t>OUR</a:t>
            </a:r>
            <a:r>
              <a:rPr lang="en-US" sz="4000" dirty="0">
                <a:solidFill>
                  <a:schemeClr val="bg1"/>
                </a:solidFill>
                <a:latin typeface="Eras Bold ITC" panose="020B0907030504020204" pitchFamily="34" charset="0"/>
              </a:rPr>
              <a:t> COMMUNITY </a:t>
            </a:r>
            <a:r>
              <a:rPr lang="en-US" sz="3600" dirty="0">
                <a:latin typeface="Eras Bold ITC" panose="020B0907030504020204" pitchFamily="34" charset="0"/>
              </a:rPr>
              <a:t>CAN MORE EFFECTIVELY</a:t>
            </a:r>
          </a:p>
          <a:p>
            <a:pPr algn="ctr"/>
            <a:r>
              <a:rPr lang="en-US" sz="4000" dirty="0">
                <a:solidFill>
                  <a:schemeClr val="bg1"/>
                </a:solidFill>
                <a:latin typeface="Eras Bold ITC" panose="020B0907030504020204" pitchFamily="34" charset="0"/>
              </a:rPr>
              <a:t>PRESERVE, PROTECT AND PROMOTE </a:t>
            </a:r>
            <a:r>
              <a:rPr lang="en-US" sz="3600" dirty="0">
                <a:latin typeface="Eras Bold ITC" panose="020B0907030504020204" pitchFamily="34" charset="0"/>
              </a:rPr>
              <a:t>OUR</a:t>
            </a:r>
          </a:p>
          <a:p>
            <a:pPr algn="ctr"/>
            <a:r>
              <a:rPr lang="en-US" sz="4000" dirty="0">
                <a:solidFill>
                  <a:schemeClr val="bg1"/>
                </a:solidFill>
                <a:latin typeface="Eras Bold ITC" panose="020B0907030504020204" pitchFamily="34" charset="0"/>
              </a:rPr>
              <a:t>PASSION, </a:t>
            </a:r>
            <a:r>
              <a:rPr lang="en-US" sz="3600" dirty="0">
                <a:latin typeface="Eras Bold ITC" panose="020B0907030504020204" pitchFamily="34" charset="0"/>
              </a:rPr>
              <a:t>OUR</a:t>
            </a:r>
            <a:r>
              <a:rPr lang="en-US" sz="4000" dirty="0">
                <a:solidFill>
                  <a:schemeClr val="bg1"/>
                </a:solidFill>
                <a:latin typeface="Eras Bold ITC" panose="020B0907030504020204" pitchFamily="34" charset="0"/>
              </a:rPr>
              <a:t> HOBBY</a:t>
            </a:r>
          </a:p>
        </p:txBody>
      </p:sp>
      <p:pic>
        <p:nvPicPr>
          <p:cNvPr id="6" name="Picture 5">
            <a:extLst>
              <a:ext uri="{FF2B5EF4-FFF2-40B4-BE49-F238E27FC236}">
                <a16:creationId xmlns:a16="http://schemas.microsoft.com/office/drawing/2014/main" xmlns="" id="{FFF41183-D08A-4C69-A287-000879796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959" y="5168563"/>
            <a:ext cx="1692081" cy="1689437"/>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6487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3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3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3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3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375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375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4" dur="3750" fill="hold"/>
                                        <p:tgtEl>
                                          <p:spTgt spid="4">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000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375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8" dur="375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200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375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2" dur="375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33" fill="hold">
                            <p:stCondLst>
                              <p:cond delay="15750"/>
                            </p:stCondLst>
                            <p:childTnLst>
                              <p:par>
                                <p:cTn id="34" presetID="2" presetClass="entr" presetSubtype="4" fill="hold" nodeType="afterEffect">
                                  <p:stCondLst>
                                    <p:cond delay="175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250" fill="hold"/>
                                        <p:tgtEl>
                                          <p:spTgt spid="6"/>
                                        </p:tgtEl>
                                        <p:attrNameLst>
                                          <p:attrName>ppt_x</p:attrName>
                                        </p:attrNameLst>
                                      </p:cBhvr>
                                      <p:tavLst>
                                        <p:tav tm="0">
                                          <p:val>
                                            <p:strVal val="#ppt_x"/>
                                          </p:val>
                                        </p:tav>
                                        <p:tav tm="100000">
                                          <p:val>
                                            <p:strVal val="#ppt_x"/>
                                          </p:val>
                                        </p:tav>
                                      </p:tavLst>
                                    </p:anim>
                                    <p:anim calcmode="lin" valueType="num">
                                      <p:cBhvr additive="base">
                                        <p:cTn id="37" dur="2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BFBB649-9DBC-4731-A8FA-56AA0D298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376" y="184208"/>
            <a:ext cx="2776784" cy="1851660"/>
          </a:xfrm>
          <a:prstGeom prst="rect">
            <a:avLst/>
          </a:prstGeom>
          <a:effectLst>
            <a:softEdge rad="0"/>
          </a:effectLst>
        </p:spPr>
      </p:pic>
      <p:pic>
        <p:nvPicPr>
          <p:cNvPr id="11" name="Picture 10">
            <a:extLst>
              <a:ext uri="{FF2B5EF4-FFF2-40B4-BE49-F238E27FC236}">
                <a16:creationId xmlns:a16="http://schemas.microsoft.com/office/drawing/2014/main" xmlns="" id="{A02EBA27-185B-4A3E-9258-BC80FBAFA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5166" y="26629"/>
            <a:ext cx="4143458" cy="2166818"/>
          </a:xfrm>
          <a:prstGeom prst="rect">
            <a:avLst/>
          </a:prstGeom>
          <a:effectLst>
            <a:softEdge rad="127000"/>
          </a:effectLst>
        </p:spPr>
      </p:pic>
      <p:pic>
        <p:nvPicPr>
          <p:cNvPr id="13" name="Picture 12">
            <a:extLst>
              <a:ext uri="{FF2B5EF4-FFF2-40B4-BE49-F238E27FC236}">
                <a16:creationId xmlns:a16="http://schemas.microsoft.com/office/drawing/2014/main" xmlns="" id="{8AA5D960-2D65-4CFD-87BB-BA60D5454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7870" y="184208"/>
            <a:ext cx="2468880" cy="1851660"/>
          </a:xfrm>
          <a:prstGeom prst="rect">
            <a:avLst/>
          </a:prstGeom>
        </p:spPr>
      </p:pic>
      <p:sp>
        <p:nvSpPr>
          <p:cNvPr id="14" name="TextBox 13">
            <a:extLst>
              <a:ext uri="{FF2B5EF4-FFF2-40B4-BE49-F238E27FC236}">
                <a16:creationId xmlns:a16="http://schemas.microsoft.com/office/drawing/2014/main" xmlns="" id="{402C6435-67E1-49F3-8894-7E6B71B64913}"/>
              </a:ext>
            </a:extLst>
          </p:cNvPr>
          <p:cNvSpPr txBox="1"/>
          <p:nvPr/>
        </p:nvSpPr>
        <p:spPr>
          <a:xfrm>
            <a:off x="209606" y="342212"/>
            <a:ext cx="2703376" cy="1477328"/>
          </a:xfrm>
          <a:prstGeom prst="rect">
            <a:avLst/>
          </a:prstGeom>
          <a:noFill/>
        </p:spPr>
        <p:txBody>
          <a:bodyPr wrap="square" rtlCol="0">
            <a:spAutoFit/>
          </a:bodyPr>
          <a:lstStyle/>
          <a:p>
            <a:endParaRPr lang="en-US" dirty="0"/>
          </a:p>
          <a:p>
            <a:r>
              <a:rPr lang="en-US" sz="2400" b="1" dirty="0">
                <a:latin typeface="Eras Bold ITC" panose="020B0907030504020204" pitchFamily="34" charset="0"/>
              </a:rPr>
              <a:t>CLUBS –</a:t>
            </a:r>
          </a:p>
          <a:p>
            <a:r>
              <a:rPr lang="en-US" sz="2400" b="1" dirty="0">
                <a:latin typeface="Eras Bold ITC" panose="020B0907030504020204" pitchFamily="34" charset="0"/>
              </a:rPr>
              <a:t>Where it all starts!</a:t>
            </a:r>
          </a:p>
        </p:txBody>
      </p:sp>
      <p:pic>
        <p:nvPicPr>
          <p:cNvPr id="16" name="Picture 15">
            <a:extLst>
              <a:ext uri="{FF2B5EF4-FFF2-40B4-BE49-F238E27FC236}">
                <a16:creationId xmlns:a16="http://schemas.microsoft.com/office/drawing/2014/main" xmlns="" id="{BD9CCB22-0818-4AF0-A475-DA021360BF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2042" y="2300843"/>
            <a:ext cx="3571678" cy="2166818"/>
          </a:xfrm>
          <a:prstGeom prst="rect">
            <a:avLst/>
          </a:prstGeom>
          <a:effectLst>
            <a:softEdge rad="50800"/>
          </a:effectLst>
        </p:spPr>
      </p:pic>
      <p:pic>
        <p:nvPicPr>
          <p:cNvPr id="18" name="Picture 17">
            <a:extLst>
              <a:ext uri="{FF2B5EF4-FFF2-40B4-BE49-F238E27FC236}">
                <a16:creationId xmlns:a16="http://schemas.microsoft.com/office/drawing/2014/main" xmlns="" id="{C9917929-3118-463C-AF13-61910079E2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174" y="2242323"/>
            <a:ext cx="2708131" cy="2283857"/>
          </a:xfrm>
          <a:prstGeom prst="rect">
            <a:avLst/>
          </a:prstGeom>
          <a:effectLst>
            <a:softEdge rad="50800"/>
          </a:effectLst>
        </p:spPr>
      </p:pic>
      <p:pic>
        <p:nvPicPr>
          <p:cNvPr id="20" name="Picture 19">
            <a:extLst>
              <a:ext uri="{FF2B5EF4-FFF2-40B4-BE49-F238E27FC236}">
                <a16:creationId xmlns:a16="http://schemas.microsoft.com/office/drawing/2014/main" xmlns="" id="{CA6D9AC0-6A26-48F3-A0FD-B87C41EBA9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0680" y="2116751"/>
            <a:ext cx="2219770" cy="2547803"/>
          </a:xfrm>
          <a:prstGeom prst="rect">
            <a:avLst/>
          </a:prstGeom>
          <a:effectLst>
            <a:softEdge rad="38100"/>
          </a:effectLst>
        </p:spPr>
      </p:pic>
      <p:sp>
        <p:nvSpPr>
          <p:cNvPr id="22" name="TextBox 21">
            <a:extLst>
              <a:ext uri="{FF2B5EF4-FFF2-40B4-BE49-F238E27FC236}">
                <a16:creationId xmlns:a16="http://schemas.microsoft.com/office/drawing/2014/main" xmlns="" id="{ECF87FC3-2D52-4F8A-9DD7-4FFE19486251}"/>
              </a:ext>
            </a:extLst>
          </p:cNvPr>
          <p:cNvSpPr txBox="1"/>
          <p:nvPr/>
        </p:nvSpPr>
        <p:spPr>
          <a:xfrm>
            <a:off x="177183" y="2242323"/>
            <a:ext cx="2189672" cy="1569660"/>
          </a:xfrm>
          <a:prstGeom prst="rect">
            <a:avLst/>
          </a:prstGeom>
          <a:noFill/>
        </p:spPr>
        <p:txBody>
          <a:bodyPr wrap="square" rtlCol="0">
            <a:spAutoFit/>
          </a:bodyPr>
          <a:lstStyle/>
          <a:p>
            <a:endParaRPr lang="en-US" sz="2400" dirty="0">
              <a:latin typeface="Eras Bold ITC" panose="020B0907030504020204" pitchFamily="34" charset="0"/>
            </a:endParaRPr>
          </a:p>
          <a:p>
            <a:endParaRPr lang="en-US" sz="2400" dirty="0">
              <a:latin typeface="Eras Bold ITC" panose="020B0907030504020204" pitchFamily="34" charset="0"/>
            </a:endParaRPr>
          </a:p>
          <a:p>
            <a:r>
              <a:rPr lang="en-US" sz="2400" dirty="0">
                <a:latin typeface="Eras Bold ITC" panose="020B0907030504020204" pitchFamily="34" charset="0"/>
              </a:rPr>
              <a:t>PUBLIC OUTREACH</a:t>
            </a:r>
          </a:p>
        </p:txBody>
      </p:sp>
      <p:pic>
        <p:nvPicPr>
          <p:cNvPr id="28" name="Picture 27">
            <a:extLst>
              <a:ext uri="{FF2B5EF4-FFF2-40B4-BE49-F238E27FC236}">
                <a16:creationId xmlns:a16="http://schemas.microsoft.com/office/drawing/2014/main" xmlns="" id="{58FB5E17-8F94-4406-88E3-417C8B440D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9966" y="4700540"/>
            <a:ext cx="2776784" cy="2082588"/>
          </a:xfrm>
          <a:prstGeom prst="rect">
            <a:avLst/>
          </a:prstGeom>
          <a:effectLst>
            <a:softEdge rad="38100"/>
          </a:effectLst>
        </p:spPr>
      </p:pic>
      <p:pic>
        <p:nvPicPr>
          <p:cNvPr id="30" name="Picture 29">
            <a:extLst>
              <a:ext uri="{FF2B5EF4-FFF2-40B4-BE49-F238E27FC236}">
                <a16:creationId xmlns:a16="http://schemas.microsoft.com/office/drawing/2014/main" xmlns="" id="{E1B0746F-BB11-49A7-96B4-64E2F7562F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099" y="4499271"/>
            <a:ext cx="2379232" cy="2283857"/>
          </a:xfrm>
          <a:prstGeom prst="rect">
            <a:avLst/>
          </a:prstGeom>
          <a:effectLst>
            <a:softEdge rad="63500"/>
          </a:effectLst>
        </p:spPr>
      </p:pic>
      <p:pic>
        <p:nvPicPr>
          <p:cNvPr id="32" name="Picture 31">
            <a:extLst>
              <a:ext uri="{FF2B5EF4-FFF2-40B4-BE49-F238E27FC236}">
                <a16:creationId xmlns:a16="http://schemas.microsoft.com/office/drawing/2014/main" xmlns="" id="{BBFD938E-451E-4EBB-AF74-3E78734E29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8930" y="4526180"/>
            <a:ext cx="3111150" cy="2333363"/>
          </a:xfrm>
          <a:prstGeom prst="rect">
            <a:avLst/>
          </a:prstGeom>
          <a:effectLst>
            <a:softEdge rad="63500"/>
          </a:effectLst>
        </p:spPr>
      </p:pic>
      <p:sp>
        <p:nvSpPr>
          <p:cNvPr id="33" name="TextBox 32">
            <a:extLst>
              <a:ext uri="{FF2B5EF4-FFF2-40B4-BE49-F238E27FC236}">
                <a16:creationId xmlns:a16="http://schemas.microsoft.com/office/drawing/2014/main" xmlns="" id="{2AAB206C-47B6-4025-AE6D-F0B51B347B76}"/>
              </a:ext>
            </a:extLst>
          </p:cNvPr>
          <p:cNvSpPr txBox="1"/>
          <p:nvPr/>
        </p:nvSpPr>
        <p:spPr>
          <a:xfrm>
            <a:off x="234816" y="4664554"/>
            <a:ext cx="2445183" cy="1200329"/>
          </a:xfrm>
          <a:prstGeom prst="rect">
            <a:avLst/>
          </a:prstGeom>
          <a:noFill/>
        </p:spPr>
        <p:txBody>
          <a:bodyPr wrap="square" rtlCol="0">
            <a:spAutoFit/>
          </a:bodyPr>
          <a:lstStyle/>
          <a:p>
            <a:endParaRPr lang="en-US" sz="2400" dirty="0">
              <a:latin typeface="Eras Bold ITC" panose="020B0907030504020204" pitchFamily="34" charset="0"/>
            </a:endParaRPr>
          </a:p>
          <a:p>
            <a:r>
              <a:rPr lang="en-US" sz="2400" dirty="0">
                <a:latin typeface="Eras Bold ITC" panose="020B0907030504020204" pitchFamily="34" charset="0"/>
              </a:rPr>
              <a:t>EDUCATION OUTREACH</a:t>
            </a:r>
          </a:p>
        </p:txBody>
      </p:sp>
    </p:spTree>
    <p:extLst>
      <p:ext uri="{BB962C8B-B14F-4D97-AF65-F5344CB8AC3E}">
        <p14:creationId xmlns:p14="http://schemas.microsoft.com/office/powerpoint/2010/main" val="19180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20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2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20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2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 calcmode="lin" valueType="num">
                                      <p:cBhvr additive="base">
                                        <p:cTn id="19" dur="2000" fill="hold"/>
                                        <p:tgtEl>
                                          <p:spTgt spid="33">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3">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350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heel(1)">
                                      <p:cBhvr>
                                        <p:cTn id="26" dur="4500"/>
                                        <p:tgtEl>
                                          <p:spTgt spid="28"/>
                                        </p:tgtEl>
                                      </p:cBhvr>
                                    </p:animEffect>
                                  </p:childTnLst>
                                </p:cTn>
                              </p:par>
                              <p:par>
                                <p:cTn id="27" presetID="21" presetClass="entr" presetSubtype="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5500"/>
                                        <p:tgtEl>
                                          <p:spTgt spid="16"/>
                                        </p:tgtEl>
                                      </p:cBhvr>
                                    </p:animEffect>
                                  </p:childTnLst>
                                </p:cTn>
                              </p:par>
                              <p:par>
                                <p:cTn id="30" presetID="21"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3500"/>
                                        <p:tgtEl>
                                          <p:spTgt spid="13"/>
                                        </p:tgtEl>
                                      </p:cBhvr>
                                    </p:animEffect>
                                  </p:childTnLst>
                                </p:cTn>
                              </p:par>
                              <p:par>
                                <p:cTn id="33" presetID="21" presetClass="entr" presetSubtype="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5750"/>
                                        <p:tgtEl>
                                          <p:spTgt spid="20"/>
                                        </p:tgtEl>
                                      </p:cBhvr>
                                    </p:animEffect>
                                  </p:childTnLst>
                                </p:cTn>
                              </p:par>
                              <p:par>
                                <p:cTn id="36" presetID="21" presetClass="entr" presetSubtype="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3000"/>
                                        <p:tgtEl>
                                          <p:spTgt spid="18"/>
                                        </p:tgtEl>
                                      </p:cBhvr>
                                    </p:animEffect>
                                  </p:childTnLst>
                                </p:cTn>
                              </p:par>
                              <p:par>
                                <p:cTn id="39" presetID="21" presetClass="entr" presetSubtype="1"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heel(1)">
                                      <p:cBhvr>
                                        <p:cTn id="41" dur="5000"/>
                                        <p:tgtEl>
                                          <p:spTgt spid="30"/>
                                        </p:tgtEl>
                                      </p:cBhvr>
                                    </p:animEffect>
                                  </p:childTnLst>
                                </p:cTn>
                              </p:par>
                              <p:par>
                                <p:cTn id="42" presetID="21" presetClass="entr" presetSubtype="1"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heel(1)">
                                      <p:cBhvr>
                                        <p:cTn id="44" dur="3750"/>
                                        <p:tgtEl>
                                          <p:spTgt spid="32"/>
                                        </p:tgtEl>
                                      </p:cBhvr>
                                    </p:animEffect>
                                  </p:childTnLst>
                                </p:cTn>
                              </p:par>
                              <p:par>
                                <p:cTn id="45" presetID="21" presetClass="entr" presetSubtype="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4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5387</TotalTime>
  <Words>650</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Arial Rounded MT Bold</vt:lpstr>
      <vt:lpstr>Calibri</vt:lpstr>
      <vt:lpstr>Calibri Light</vt:lpstr>
      <vt:lpstr>Cooper Black</vt:lpstr>
      <vt:lpstr>Courier New</vt:lpstr>
      <vt:lpstr>Eras Bold ITC</vt:lpstr>
      <vt:lpstr>Wingdings</vt:lpstr>
      <vt:lpstr>Metropolitan</vt:lpstr>
      <vt:lpstr>PowerPoint Presentation</vt:lpstr>
      <vt:lpstr>PowerPoint Presentation</vt:lpstr>
      <vt:lpstr>PowerPoint Presentation</vt:lpstr>
      <vt:lpstr>ESTABLISH COMMUNICATION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Hudson</dc:creator>
  <cp:lastModifiedBy>Microsoft account</cp:lastModifiedBy>
  <cp:revision>70</cp:revision>
  <dcterms:created xsi:type="dcterms:W3CDTF">2022-03-17T17:36:16Z</dcterms:created>
  <dcterms:modified xsi:type="dcterms:W3CDTF">2022-04-17T15:12:13Z</dcterms:modified>
</cp:coreProperties>
</file>