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handoutMasterIdLst>
    <p:handoutMasterId r:id="rId34"/>
  </p:handoutMasterIdLst>
  <p:sldIdLst>
    <p:sldId id="256" r:id="rId2"/>
    <p:sldId id="257" r:id="rId3"/>
    <p:sldId id="259" r:id="rId4"/>
    <p:sldId id="263" r:id="rId5"/>
    <p:sldId id="264" r:id="rId6"/>
    <p:sldId id="265" r:id="rId7"/>
    <p:sldId id="266" r:id="rId8"/>
    <p:sldId id="269" r:id="rId9"/>
    <p:sldId id="267" r:id="rId10"/>
    <p:sldId id="268" r:id="rId11"/>
    <p:sldId id="262" r:id="rId12"/>
    <p:sldId id="288" r:id="rId13"/>
    <p:sldId id="270" r:id="rId14"/>
    <p:sldId id="271" r:id="rId15"/>
    <p:sldId id="273" r:id="rId16"/>
    <p:sldId id="272" r:id="rId17"/>
    <p:sldId id="275" r:id="rId18"/>
    <p:sldId id="274" r:id="rId19"/>
    <p:sldId id="276" r:id="rId20"/>
    <p:sldId id="277" r:id="rId21"/>
    <p:sldId id="260" r:id="rId22"/>
    <p:sldId id="261" r:id="rId23"/>
    <p:sldId id="278" r:id="rId24"/>
    <p:sldId id="279" r:id="rId25"/>
    <p:sldId id="281" r:id="rId26"/>
    <p:sldId id="282" r:id="rId27"/>
    <p:sldId id="283" r:id="rId28"/>
    <p:sldId id="284" r:id="rId29"/>
    <p:sldId id="280" r:id="rId30"/>
    <p:sldId id="285" r:id="rId31"/>
    <p:sldId id="287" r:id="rId32"/>
  </p:sldIdLst>
  <p:sldSz cx="12192000" cy="6858000"/>
  <p:notesSz cx="6858000" cy="9144000"/>
  <p:custShowLst>
    <p:custShow name="After School Enrichment Short version" id="0">
      <p:sldLst>
        <p:sld r:id="rId2"/>
        <p:sld r:id="rId3"/>
        <p:sld r:id="rId4"/>
        <p:sld r:id="rId5"/>
        <p:sld r:id="rId6"/>
        <p:sld r:id="rId7"/>
        <p:sld r:id="rId8"/>
        <p:sld r:id="rId11"/>
        <p:sld r:id="rId14"/>
        <p:sld r:id="rId15"/>
        <p:sld r:id="rId16"/>
        <p:sld r:id="rId17"/>
        <p:sld r:id="rId18"/>
        <p:sld r:id="rId19"/>
        <p:sld r:id="rId20"/>
        <p:sld r:id="rId12"/>
        <p:sld r:id="rId13"/>
        <p:sld r:id="rId24"/>
        <p:sld r:id="rId25"/>
        <p:sld r:id="rId29"/>
        <p:sld r:id="rId30"/>
        <p:sld r:id="rId31"/>
        <p:sld r:id="rId32"/>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30" autoAdjust="0"/>
  </p:normalViewPr>
  <p:slideViewPr>
    <p:cSldViewPr snapToGrid="0">
      <p:cViewPr varScale="1">
        <p:scale>
          <a:sx n="41" d="100"/>
          <a:sy n="41" d="100"/>
        </p:scale>
        <p:origin x="67" y="77"/>
      </p:cViewPr>
      <p:guideLst/>
    </p:cSldViewPr>
  </p:slideViewPr>
  <p:outlineViewPr>
    <p:cViewPr>
      <p:scale>
        <a:sx n="33" d="100"/>
        <a:sy n="33" d="100"/>
      </p:scale>
      <p:origin x="0" y="-6994"/>
    </p:cViewPr>
    <p:sldLst>
      <p:sld r:id="rId1" collapse="1"/>
    </p:sldLst>
  </p:outlineViewPr>
  <p:notesTextViewPr>
    <p:cViewPr>
      <p:scale>
        <a:sx n="153" d="100"/>
        <a:sy n="153" d="100"/>
      </p:scale>
      <p:origin x="0" y="0"/>
    </p:cViewPr>
  </p:notesTextViewPr>
  <p:sorterViewPr>
    <p:cViewPr varScale="1">
      <p:scale>
        <a:sx n="100" d="100"/>
        <a:sy n="100" d="100"/>
      </p:scale>
      <p:origin x="0" y="0"/>
    </p:cViewPr>
  </p:sorterViewPr>
  <p:notesViewPr>
    <p:cSldViewPr snapToGrid="0">
      <p:cViewPr>
        <p:scale>
          <a:sx n="150" d="100"/>
          <a:sy n="150" d="100"/>
        </p:scale>
        <p:origin x="1320" y="-24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D4F125-19D9-4D50-BCBB-9B19B3F99E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CC27290-9FF4-44A4-A4BB-06D25C3441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B31412-8CB3-4332-89CA-F4406BC32FB5}" type="datetimeFigureOut">
              <a:rPr lang="en-US" smtClean="0"/>
              <a:t>3/26/2022</a:t>
            </a:fld>
            <a:endParaRPr lang="en-US" dirty="0"/>
          </a:p>
        </p:txBody>
      </p:sp>
      <p:sp>
        <p:nvSpPr>
          <p:cNvPr id="4" name="Footer Placeholder 3">
            <a:extLst>
              <a:ext uri="{FF2B5EF4-FFF2-40B4-BE49-F238E27FC236}">
                <a16:creationId xmlns:a16="http://schemas.microsoft.com/office/drawing/2014/main" id="{7B004199-159B-46A9-B126-A22305D081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3AF583A-26A7-4C86-A13B-D0C9AA7DC5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FC82F3-B541-438F-B8E5-525D4107DD10}" type="slidenum">
              <a:rPr lang="en-US" smtClean="0"/>
              <a:t>‹#›</a:t>
            </a:fld>
            <a:endParaRPr lang="en-US" dirty="0"/>
          </a:p>
        </p:txBody>
      </p:sp>
    </p:spTree>
    <p:extLst>
      <p:ext uri="{BB962C8B-B14F-4D97-AF65-F5344CB8AC3E}">
        <p14:creationId xmlns:p14="http://schemas.microsoft.com/office/powerpoint/2010/main" val="722001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073EAD-32B7-4B98-A1C4-BEFE2A63F1A9}" type="datetimeFigureOut">
              <a:rPr lang="en-US" smtClean="0"/>
              <a:t>3/26/2022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1625B8-E75B-44B0-ADEE-AD7774E7D31B}" type="slidenum">
              <a:rPr lang="en-US" smtClean="0"/>
              <a:t>‹#›</a:t>
            </a:fld>
            <a:endParaRPr lang="en-US" dirty="0"/>
          </a:p>
        </p:txBody>
      </p:sp>
    </p:spTree>
    <p:extLst>
      <p:ext uri="{BB962C8B-B14F-4D97-AF65-F5344CB8AC3E}">
        <p14:creationId xmlns:p14="http://schemas.microsoft.com/office/powerpoint/2010/main" val="3577215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625B8-E75B-44B0-ADEE-AD7774E7D31B}" type="slidenum">
              <a:rPr lang="en-US" smtClean="0"/>
              <a:t>1</a:t>
            </a:fld>
            <a:endParaRPr lang="en-US" dirty="0"/>
          </a:p>
        </p:txBody>
      </p:sp>
    </p:spTree>
    <p:extLst>
      <p:ext uri="{BB962C8B-B14F-4D97-AF65-F5344CB8AC3E}">
        <p14:creationId xmlns:p14="http://schemas.microsoft.com/office/powerpoint/2010/main" val="3054492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building with one of the pre cut templates provided in the FPG 9 “kits” then you can begin at step 3.  Emphasize the tail cut, the “slit” cuts for the control surfaces, drawing (lightly scoring with a pen) a hinge line for each Elevon and the Rudder and that the “Slot” cuts on the wing and Tail need to be wide enough so tail sits at a right angle without binding- this is your Vertical Stabilizer and must be at a right angle to the wing to get the best performance from our FPG9.</a:t>
            </a:r>
          </a:p>
        </p:txBody>
      </p:sp>
      <p:sp>
        <p:nvSpPr>
          <p:cNvPr id="4" name="Slide Number Placeholder 3"/>
          <p:cNvSpPr>
            <a:spLocks noGrp="1"/>
          </p:cNvSpPr>
          <p:nvPr>
            <p:ph type="sldNum" sz="quarter" idx="10"/>
          </p:nvPr>
        </p:nvSpPr>
        <p:spPr/>
        <p:txBody>
          <a:bodyPr/>
          <a:lstStyle/>
          <a:p>
            <a:fld id="{C91625B8-E75B-44B0-ADEE-AD7774E7D31B}" type="slidenum">
              <a:rPr lang="en-US" smtClean="0"/>
              <a:t>10</a:t>
            </a:fld>
            <a:endParaRPr lang="en-US" dirty="0"/>
          </a:p>
        </p:txBody>
      </p:sp>
    </p:spTree>
    <p:extLst>
      <p:ext uri="{BB962C8B-B14F-4D97-AF65-F5344CB8AC3E}">
        <p14:creationId xmlns:p14="http://schemas.microsoft.com/office/powerpoint/2010/main" val="591757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 Flight School FPG9 Simulator” hyperlinked to FPG 9 sim on Flight School page.</a:t>
            </a:r>
          </a:p>
        </p:txBody>
      </p:sp>
      <p:sp>
        <p:nvSpPr>
          <p:cNvPr id="4" name="Slide Number Placeholder 3"/>
          <p:cNvSpPr>
            <a:spLocks noGrp="1"/>
          </p:cNvSpPr>
          <p:nvPr>
            <p:ph type="sldNum" sz="quarter" idx="10"/>
          </p:nvPr>
        </p:nvSpPr>
        <p:spPr/>
        <p:txBody>
          <a:bodyPr/>
          <a:lstStyle/>
          <a:p>
            <a:fld id="{C91625B8-E75B-44B0-ADEE-AD7774E7D31B}" type="slidenum">
              <a:rPr lang="en-US" smtClean="0"/>
              <a:t>11</a:t>
            </a:fld>
            <a:endParaRPr lang="en-US" dirty="0"/>
          </a:p>
        </p:txBody>
      </p:sp>
    </p:spTree>
    <p:extLst>
      <p:ext uri="{BB962C8B-B14F-4D97-AF65-F5344CB8AC3E}">
        <p14:creationId xmlns:p14="http://schemas.microsoft.com/office/powerpoint/2010/main" val="4121897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625B8-E75B-44B0-ADEE-AD7774E7D31B}" type="slidenum">
              <a:rPr lang="en-US" smtClean="0"/>
              <a:t>12</a:t>
            </a:fld>
            <a:endParaRPr lang="en-US" dirty="0"/>
          </a:p>
        </p:txBody>
      </p:sp>
    </p:spTree>
    <p:extLst>
      <p:ext uri="{BB962C8B-B14F-4D97-AF65-F5344CB8AC3E}">
        <p14:creationId xmlns:p14="http://schemas.microsoft.com/office/powerpoint/2010/main" val="3487196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625B8-E75B-44B0-ADEE-AD7774E7D31B}" type="slidenum">
              <a:rPr lang="en-US" smtClean="0"/>
              <a:t>13</a:t>
            </a:fld>
            <a:endParaRPr lang="en-US" dirty="0"/>
          </a:p>
        </p:txBody>
      </p:sp>
    </p:spTree>
    <p:extLst>
      <p:ext uri="{BB962C8B-B14F-4D97-AF65-F5344CB8AC3E}">
        <p14:creationId xmlns:p14="http://schemas.microsoft.com/office/powerpoint/2010/main" val="1359240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625B8-E75B-44B0-ADEE-AD7774E7D31B}" type="slidenum">
              <a:rPr lang="en-US" smtClean="0"/>
              <a:t>14</a:t>
            </a:fld>
            <a:endParaRPr lang="en-US" dirty="0"/>
          </a:p>
        </p:txBody>
      </p:sp>
    </p:spTree>
    <p:extLst>
      <p:ext uri="{BB962C8B-B14F-4D97-AF65-F5344CB8AC3E}">
        <p14:creationId xmlns:p14="http://schemas.microsoft.com/office/powerpoint/2010/main" val="3255523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parts are labeled and team name is on glider now, easier to write on the foam before it is assembled and taped.</a:t>
            </a:r>
          </a:p>
          <a:p>
            <a:endParaRPr lang="en-US" dirty="0"/>
          </a:p>
        </p:txBody>
      </p:sp>
      <p:sp>
        <p:nvSpPr>
          <p:cNvPr id="4" name="Slide Number Placeholder 3"/>
          <p:cNvSpPr>
            <a:spLocks noGrp="1"/>
          </p:cNvSpPr>
          <p:nvPr>
            <p:ph type="sldNum" sz="quarter" idx="10"/>
          </p:nvPr>
        </p:nvSpPr>
        <p:spPr/>
        <p:txBody>
          <a:bodyPr/>
          <a:lstStyle/>
          <a:p>
            <a:fld id="{C91625B8-E75B-44B0-ADEE-AD7774E7D31B}" type="slidenum">
              <a:rPr lang="en-US" smtClean="0"/>
              <a:t>15</a:t>
            </a:fld>
            <a:endParaRPr lang="en-US" dirty="0"/>
          </a:p>
        </p:txBody>
      </p:sp>
    </p:spTree>
    <p:extLst>
      <p:ext uri="{BB962C8B-B14F-4D97-AF65-F5344CB8AC3E}">
        <p14:creationId xmlns:p14="http://schemas.microsoft.com/office/powerpoint/2010/main" val="2027130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625B8-E75B-44B0-ADEE-AD7774E7D31B}" type="slidenum">
              <a:rPr lang="en-US" smtClean="0"/>
              <a:t>16</a:t>
            </a:fld>
            <a:endParaRPr lang="en-US" dirty="0"/>
          </a:p>
        </p:txBody>
      </p:sp>
    </p:spTree>
    <p:extLst>
      <p:ext uri="{BB962C8B-B14F-4D97-AF65-F5344CB8AC3E}">
        <p14:creationId xmlns:p14="http://schemas.microsoft.com/office/powerpoint/2010/main" val="2775967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625B8-E75B-44B0-ADEE-AD7774E7D31B}" type="slidenum">
              <a:rPr lang="en-US" smtClean="0"/>
              <a:t>17</a:t>
            </a:fld>
            <a:endParaRPr lang="en-US" dirty="0"/>
          </a:p>
        </p:txBody>
      </p:sp>
    </p:spTree>
    <p:extLst>
      <p:ext uri="{BB962C8B-B14F-4D97-AF65-F5344CB8AC3E}">
        <p14:creationId xmlns:p14="http://schemas.microsoft.com/office/powerpoint/2010/main" val="494860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 discussion on “Center of Gravity”  Flight demonstration with a glider with no penny makes great visual aid.</a:t>
            </a:r>
          </a:p>
        </p:txBody>
      </p:sp>
      <p:sp>
        <p:nvSpPr>
          <p:cNvPr id="4" name="Slide Number Placeholder 3"/>
          <p:cNvSpPr>
            <a:spLocks noGrp="1"/>
          </p:cNvSpPr>
          <p:nvPr>
            <p:ph type="sldNum" sz="quarter" idx="10"/>
          </p:nvPr>
        </p:nvSpPr>
        <p:spPr/>
        <p:txBody>
          <a:bodyPr/>
          <a:lstStyle/>
          <a:p>
            <a:fld id="{C91625B8-E75B-44B0-ADEE-AD7774E7D31B}" type="slidenum">
              <a:rPr lang="en-US" smtClean="0"/>
              <a:t>18</a:t>
            </a:fld>
            <a:endParaRPr lang="en-US" dirty="0"/>
          </a:p>
        </p:txBody>
      </p:sp>
    </p:spTree>
    <p:extLst>
      <p:ext uri="{BB962C8B-B14F-4D97-AF65-F5344CB8AC3E}">
        <p14:creationId xmlns:p14="http://schemas.microsoft.com/office/powerpoint/2010/main" val="211983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glider is assembled direct the teams NOT to fly yet.  Have QA person check for team name and completion.  Bring them forward for “inspection”.  Keep the gliders out of reach until the learning objectives are complete and flying begins.</a:t>
            </a:r>
          </a:p>
        </p:txBody>
      </p:sp>
      <p:sp>
        <p:nvSpPr>
          <p:cNvPr id="4" name="Slide Number Placeholder 3"/>
          <p:cNvSpPr>
            <a:spLocks noGrp="1"/>
          </p:cNvSpPr>
          <p:nvPr>
            <p:ph type="sldNum" sz="quarter" idx="10"/>
          </p:nvPr>
        </p:nvSpPr>
        <p:spPr/>
        <p:txBody>
          <a:bodyPr/>
          <a:lstStyle/>
          <a:p>
            <a:fld id="{C91625B8-E75B-44B0-ADEE-AD7774E7D31B}" type="slidenum">
              <a:rPr lang="en-US" smtClean="0"/>
              <a:t>19</a:t>
            </a:fld>
            <a:endParaRPr lang="en-US" dirty="0"/>
          </a:p>
        </p:txBody>
      </p:sp>
    </p:spTree>
    <p:extLst>
      <p:ext uri="{BB962C8B-B14F-4D97-AF65-F5344CB8AC3E}">
        <p14:creationId xmlns:p14="http://schemas.microsoft.com/office/powerpoint/2010/main" val="867001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thumbnail is hyperlinked to AMA Flight School page for video.</a:t>
            </a:r>
          </a:p>
          <a:p>
            <a:endParaRPr lang="en-US" dirty="0"/>
          </a:p>
        </p:txBody>
      </p:sp>
      <p:sp>
        <p:nvSpPr>
          <p:cNvPr id="4" name="Slide Number Placeholder 3"/>
          <p:cNvSpPr>
            <a:spLocks noGrp="1"/>
          </p:cNvSpPr>
          <p:nvPr>
            <p:ph type="sldNum" sz="quarter" idx="10"/>
          </p:nvPr>
        </p:nvSpPr>
        <p:spPr/>
        <p:txBody>
          <a:bodyPr/>
          <a:lstStyle/>
          <a:p>
            <a:fld id="{C91625B8-E75B-44B0-ADEE-AD7774E7D31B}" type="slidenum">
              <a:rPr lang="en-US" smtClean="0"/>
              <a:t>2</a:t>
            </a:fld>
            <a:endParaRPr lang="en-US" dirty="0"/>
          </a:p>
        </p:txBody>
      </p:sp>
    </p:spTree>
    <p:extLst>
      <p:ext uri="{BB962C8B-B14F-4D97-AF65-F5344CB8AC3E}">
        <p14:creationId xmlns:p14="http://schemas.microsoft.com/office/powerpoint/2010/main" val="705446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625B8-E75B-44B0-ADEE-AD7774E7D31B}" type="slidenum">
              <a:rPr lang="en-US" smtClean="0"/>
              <a:t>20</a:t>
            </a:fld>
            <a:endParaRPr lang="en-US" dirty="0"/>
          </a:p>
        </p:txBody>
      </p:sp>
    </p:spTree>
    <p:extLst>
      <p:ext uri="{BB962C8B-B14F-4D97-AF65-F5344CB8AC3E}">
        <p14:creationId xmlns:p14="http://schemas.microsoft.com/office/powerpoint/2010/main" val="2500651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intended as an introduction at the 4-6</a:t>
            </a:r>
            <a:r>
              <a:rPr lang="en-US" baseline="30000" dirty="0"/>
              <a:t>th</a:t>
            </a:r>
            <a:r>
              <a:rPr lang="en-US" dirty="0"/>
              <a:t> level.  Adjust discussion based on knowledge base.  “Principles of Flight” interactive activity helps reinforce introduction.</a:t>
            </a:r>
          </a:p>
        </p:txBody>
      </p:sp>
      <p:sp>
        <p:nvSpPr>
          <p:cNvPr id="4" name="Slide Number Placeholder 3"/>
          <p:cNvSpPr>
            <a:spLocks noGrp="1"/>
          </p:cNvSpPr>
          <p:nvPr>
            <p:ph type="sldNum" sz="quarter" idx="10"/>
          </p:nvPr>
        </p:nvSpPr>
        <p:spPr/>
        <p:txBody>
          <a:bodyPr/>
          <a:lstStyle/>
          <a:p>
            <a:fld id="{C91625B8-E75B-44B0-ADEE-AD7774E7D31B}" type="slidenum">
              <a:rPr lang="en-US" smtClean="0"/>
              <a:t>21</a:t>
            </a:fld>
            <a:endParaRPr lang="en-US" dirty="0"/>
          </a:p>
        </p:txBody>
      </p:sp>
    </p:spTree>
    <p:extLst>
      <p:ext uri="{BB962C8B-B14F-4D97-AF65-F5344CB8AC3E}">
        <p14:creationId xmlns:p14="http://schemas.microsoft.com/office/powerpoint/2010/main" val="38233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“Principles of Flight” hyperlinked to AMA Flight School interactive activity.</a:t>
            </a:r>
          </a:p>
        </p:txBody>
      </p:sp>
      <p:sp>
        <p:nvSpPr>
          <p:cNvPr id="4" name="Slide Number Placeholder 3"/>
          <p:cNvSpPr>
            <a:spLocks noGrp="1"/>
          </p:cNvSpPr>
          <p:nvPr>
            <p:ph type="sldNum" sz="quarter" idx="10"/>
          </p:nvPr>
        </p:nvSpPr>
        <p:spPr/>
        <p:txBody>
          <a:bodyPr/>
          <a:lstStyle/>
          <a:p>
            <a:fld id="{C91625B8-E75B-44B0-ADEE-AD7774E7D31B}" type="slidenum">
              <a:rPr lang="en-US" smtClean="0"/>
              <a:t>22</a:t>
            </a:fld>
            <a:endParaRPr lang="en-US" dirty="0"/>
          </a:p>
        </p:txBody>
      </p:sp>
    </p:spTree>
    <p:extLst>
      <p:ext uri="{BB962C8B-B14F-4D97-AF65-F5344CB8AC3E}">
        <p14:creationId xmlns:p14="http://schemas.microsoft.com/office/powerpoint/2010/main" val="233839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be a quick review, test recall on “elevon” vs Elevator and Aileron, traditional aircraft design.  Use “demo” models if available.</a:t>
            </a:r>
          </a:p>
        </p:txBody>
      </p:sp>
      <p:sp>
        <p:nvSpPr>
          <p:cNvPr id="4" name="Slide Number Placeholder 3"/>
          <p:cNvSpPr>
            <a:spLocks noGrp="1"/>
          </p:cNvSpPr>
          <p:nvPr>
            <p:ph type="sldNum" sz="quarter" idx="10"/>
          </p:nvPr>
        </p:nvSpPr>
        <p:spPr/>
        <p:txBody>
          <a:bodyPr/>
          <a:lstStyle/>
          <a:p>
            <a:fld id="{C91625B8-E75B-44B0-ADEE-AD7774E7D31B}" type="slidenum">
              <a:rPr lang="en-US" smtClean="0"/>
              <a:t>23</a:t>
            </a:fld>
            <a:endParaRPr lang="en-US" dirty="0"/>
          </a:p>
        </p:txBody>
      </p:sp>
    </p:spTree>
    <p:extLst>
      <p:ext uri="{BB962C8B-B14F-4D97-AF65-F5344CB8AC3E}">
        <p14:creationId xmlns:p14="http://schemas.microsoft.com/office/powerpoint/2010/main" val="4252261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 discussion/ mention of Engineering/ Design process.</a:t>
            </a:r>
          </a:p>
        </p:txBody>
      </p:sp>
      <p:sp>
        <p:nvSpPr>
          <p:cNvPr id="4" name="Slide Number Placeholder 3"/>
          <p:cNvSpPr>
            <a:spLocks noGrp="1"/>
          </p:cNvSpPr>
          <p:nvPr>
            <p:ph type="sldNum" sz="quarter" idx="10"/>
          </p:nvPr>
        </p:nvSpPr>
        <p:spPr/>
        <p:txBody>
          <a:bodyPr/>
          <a:lstStyle/>
          <a:p>
            <a:fld id="{C91625B8-E75B-44B0-ADEE-AD7774E7D31B}" type="slidenum">
              <a:rPr lang="en-US" smtClean="0"/>
              <a:t>24</a:t>
            </a:fld>
            <a:endParaRPr lang="en-US" dirty="0"/>
          </a:p>
        </p:txBody>
      </p:sp>
    </p:spTree>
    <p:extLst>
      <p:ext uri="{BB962C8B-B14F-4D97-AF65-F5344CB8AC3E}">
        <p14:creationId xmlns:p14="http://schemas.microsoft.com/office/powerpoint/2010/main" val="2364903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Flight Test STEM student designers as inspiration point. If presenter has any Flight Test Alpha Bravo and/ or Charlie models it’s a great time for a closer look.  If time permits and there is adequate space a flight demo in the school yard is a nice finishing touch after their glider competition.</a:t>
            </a:r>
          </a:p>
        </p:txBody>
      </p:sp>
      <p:sp>
        <p:nvSpPr>
          <p:cNvPr id="4" name="Slide Number Placeholder 3"/>
          <p:cNvSpPr>
            <a:spLocks noGrp="1"/>
          </p:cNvSpPr>
          <p:nvPr>
            <p:ph type="sldNum" sz="quarter" idx="10"/>
          </p:nvPr>
        </p:nvSpPr>
        <p:spPr/>
        <p:txBody>
          <a:bodyPr/>
          <a:lstStyle/>
          <a:p>
            <a:fld id="{C91625B8-E75B-44B0-ADEE-AD7774E7D31B}" type="slidenum">
              <a:rPr lang="en-US" smtClean="0"/>
              <a:t>25</a:t>
            </a:fld>
            <a:endParaRPr lang="en-US" dirty="0"/>
          </a:p>
        </p:txBody>
      </p:sp>
    </p:spTree>
    <p:extLst>
      <p:ext uri="{BB962C8B-B14F-4D97-AF65-F5344CB8AC3E}">
        <p14:creationId xmlns:p14="http://schemas.microsoft.com/office/powerpoint/2010/main" val="1673421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625B8-E75B-44B0-ADEE-AD7774E7D31B}" type="slidenum">
              <a:rPr lang="en-US" smtClean="0"/>
              <a:t>26</a:t>
            </a:fld>
            <a:endParaRPr lang="en-US" dirty="0"/>
          </a:p>
        </p:txBody>
      </p:sp>
    </p:spTree>
    <p:extLst>
      <p:ext uri="{BB962C8B-B14F-4D97-AF65-F5344CB8AC3E}">
        <p14:creationId xmlns:p14="http://schemas.microsoft.com/office/powerpoint/2010/main" val="893187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625B8-E75B-44B0-ADEE-AD7774E7D31B}" type="slidenum">
              <a:rPr lang="en-US" smtClean="0"/>
              <a:t>27</a:t>
            </a:fld>
            <a:endParaRPr lang="en-US" dirty="0"/>
          </a:p>
        </p:txBody>
      </p:sp>
    </p:spTree>
    <p:extLst>
      <p:ext uri="{BB962C8B-B14F-4D97-AF65-F5344CB8AC3E}">
        <p14:creationId xmlns:p14="http://schemas.microsoft.com/office/powerpoint/2010/main" val="3322311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625B8-E75B-44B0-ADEE-AD7774E7D31B}" type="slidenum">
              <a:rPr lang="en-US" smtClean="0"/>
              <a:t>28</a:t>
            </a:fld>
            <a:endParaRPr lang="en-US" dirty="0"/>
          </a:p>
        </p:txBody>
      </p:sp>
    </p:spTree>
    <p:extLst>
      <p:ext uri="{BB962C8B-B14F-4D97-AF65-F5344CB8AC3E}">
        <p14:creationId xmlns:p14="http://schemas.microsoft.com/office/powerpoint/2010/main" val="3684568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625B8-E75B-44B0-ADEE-AD7774E7D31B}" type="slidenum">
              <a:rPr lang="en-US" smtClean="0"/>
              <a:t>29</a:t>
            </a:fld>
            <a:endParaRPr lang="en-US" dirty="0"/>
          </a:p>
        </p:txBody>
      </p:sp>
    </p:spTree>
    <p:extLst>
      <p:ext uri="{BB962C8B-B14F-4D97-AF65-F5344CB8AC3E}">
        <p14:creationId xmlns:p14="http://schemas.microsoft.com/office/powerpoint/2010/main" val="2154031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Control” is hyperlinked to AMA Flight School video page.</a:t>
            </a:r>
          </a:p>
          <a:p>
            <a:endParaRPr lang="en-US" dirty="0"/>
          </a:p>
          <a:p>
            <a:r>
              <a:rPr lang="en-US" dirty="0"/>
              <a:t>For District 1- Mention that aircraft to left is World Aerobatic Champion and Airshow performer Rob Holland, from Maine, went to Daniel Webster College in Nashua where he began flying aerobatics and started his competition aerobatics and airshow career.  Notably one of the best aerobatic pilots in the world.</a:t>
            </a:r>
          </a:p>
          <a:p>
            <a:endParaRPr lang="en-US" dirty="0"/>
          </a:p>
          <a:p>
            <a:r>
              <a:rPr lang="en-US" dirty="0"/>
              <a:t>Biplane to right is world famous Airshow Performer Skip Stewart who accomplishes amazing maneuvers in his custom designed and built “Prometheus” biplane.</a:t>
            </a:r>
          </a:p>
          <a:p>
            <a:endParaRPr lang="en-US" dirty="0"/>
          </a:p>
          <a:p>
            <a:r>
              <a:rPr lang="en-US" dirty="0"/>
              <a:t>Both these pilots are shining examples of the importance of STEM educations, dedication, innovation and inspiration.</a:t>
            </a:r>
          </a:p>
        </p:txBody>
      </p:sp>
      <p:sp>
        <p:nvSpPr>
          <p:cNvPr id="4" name="Slide Number Placeholder 3"/>
          <p:cNvSpPr>
            <a:spLocks noGrp="1"/>
          </p:cNvSpPr>
          <p:nvPr>
            <p:ph type="sldNum" sz="quarter" idx="10"/>
          </p:nvPr>
        </p:nvSpPr>
        <p:spPr/>
        <p:txBody>
          <a:bodyPr/>
          <a:lstStyle/>
          <a:p>
            <a:fld id="{C91625B8-E75B-44B0-ADEE-AD7774E7D31B}" type="slidenum">
              <a:rPr lang="en-US" smtClean="0"/>
              <a:t>3</a:t>
            </a:fld>
            <a:endParaRPr lang="en-US" dirty="0"/>
          </a:p>
        </p:txBody>
      </p:sp>
    </p:spTree>
    <p:extLst>
      <p:ext uri="{BB962C8B-B14F-4D97-AF65-F5344CB8AC3E}">
        <p14:creationId xmlns:p14="http://schemas.microsoft.com/office/powerpoint/2010/main" val="2375481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teams lined up for flying test flights and competition.  In an orderly, efficient manner have everyone get a test toss.  Each team member will get a target- hula hoop held by presenter or volunteer at different positions encouraging team collaboration to calculate changing control inputs similar to FPG 9 simulator. Track team score on score sheet.  Winning team members get a rubber balsa glider (or similar gift).</a:t>
            </a:r>
          </a:p>
          <a:p>
            <a:endParaRPr lang="en-US" dirty="0"/>
          </a:p>
          <a:p>
            <a:r>
              <a:rPr lang="en-US" dirty="0"/>
              <a:t>All departing students get: brochure pack (AMA flyers and club welcome to come fly), FPG 9 template and a plate.</a:t>
            </a:r>
          </a:p>
        </p:txBody>
      </p:sp>
      <p:sp>
        <p:nvSpPr>
          <p:cNvPr id="4" name="Slide Number Placeholder 3"/>
          <p:cNvSpPr>
            <a:spLocks noGrp="1"/>
          </p:cNvSpPr>
          <p:nvPr>
            <p:ph type="sldNum" sz="quarter" idx="10"/>
          </p:nvPr>
        </p:nvSpPr>
        <p:spPr/>
        <p:txBody>
          <a:bodyPr/>
          <a:lstStyle/>
          <a:p>
            <a:fld id="{C91625B8-E75B-44B0-ADEE-AD7774E7D31B}" type="slidenum">
              <a:rPr lang="en-US" smtClean="0"/>
              <a:t>30</a:t>
            </a:fld>
            <a:endParaRPr lang="en-US" dirty="0"/>
          </a:p>
        </p:txBody>
      </p:sp>
    </p:spTree>
    <p:extLst>
      <p:ext uri="{BB962C8B-B14F-4D97-AF65-F5344CB8AC3E}">
        <p14:creationId xmlns:p14="http://schemas.microsoft.com/office/powerpoint/2010/main" val="3478463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625B8-E75B-44B0-ADEE-AD7774E7D31B}" type="slidenum">
              <a:rPr lang="en-US" smtClean="0"/>
              <a:t>31</a:t>
            </a:fld>
            <a:endParaRPr lang="en-US" dirty="0"/>
          </a:p>
        </p:txBody>
      </p:sp>
    </p:spTree>
    <p:extLst>
      <p:ext uri="{BB962C8B-B14F-4D97-AF65-F5344CB8AC3E}">
        <p14:creationId xmlns:p14="http://schemas.microsoft.com/office/powerpoint/2010/main" val="4203999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Total Control video nears end pass out supplies for build.</a:t>
            </a:r>
          </a:p>
        </p:txBody>
      </p:sp>
      <p:sp>
        <p:nvSpPr>
          <p:cNvPr id="4" name="Slide Number Placeholder 3"/>
          <p:cNvSpPr>
            <a:spLocks noGrp="1"/>
          </p:cNvSpPr>
          <p:nvPr>
            <p:ph type="sldNum" sz="quarter" idx="10"/>
          </p:nvPr>
        </p:nvSpPr>
        <p:spPr/>
        <p:txBody>
          <a:bodyPr/>
          <a:lstStyle/>
          <a:p>
            <a:fld id="{C91625B8-E75B-44B0-ADEE-AD7774E7D31B}" type="slidenum">
              <a:rPr lang="en-US" smtClean="0"/>
              <a:t>4</a:t>
            </a:fld>
            <a:endParaRPr lang="en-US" dirty="0"/>
          </a:p>
        </p:txBody>
      </p:sp>
    </p:spTree>
    <p:extLst>
      <p:ext uri="{BB962C8B-B14F-4D97-AF65-F5344CB8AC3E}">
        <p14:creationId xmlns:p14="http://schemas.microsoft.com/office/powerpoint/2010/main" val="3143049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625B8-E75B-44B0-ADEE-AD7774E7D31B}" type="slidenum">
              <a:rPr lang="en-US" smtClean="0"/>
              <a:t>5</a:t>
            </a:fld>
            <a:endParaRPr lang="en-US" dirty="0"/>
          </a:p>
        </p:txBody>
      </p:sp>
    </p:spTree>
    <p:extLst>
      <p:ext uri="{BB962C8B-B14F-4D97-AF65-F5344CB8AC3E}">
        <p14:creationId xmlns:p14="http://schemas.microsoft.com/office/powerpoint/2010/main" val="554283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625B8-E75B-44B0-ADEE-AD7774E7D31B}" type="slidenum">
              <a:rPr lang="en-US" smtClean="0"/>
              <a:t>6</a:t>
            </a:fld>
            <a:endParaRPr lang="en-US" dirty="0"/>
          </a:p>
        </p:txBody>
      </p:sp>
    </p:spTree>
    <p:extLst>
      <p:ext uri="{BB962C8B-B14F-4D97-AF65-F5344CB8AC3E}">
        <p14:creationId xmlns:p14="http://schemas.microsoft.com/office/powerpoint/2010/main" val="2173163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Teams are organized with leader and tasks.  Particularly Quality Assurance/ ATD- Attention To Detail “Double Checker”</a:t>
            </a:r>
          </a:p>
        </p:txBody>
      </p:sp>
      <p:sp>
        <p:nvSpPr>
          <p:cNvPr id="4" name="Slide Number Placeholder 3"/>
          <p:cNvSpPr>
            <a:spLocks noGrp="1"/>
          </p:cNvSpPr>
          <p:nvPr>
            <p:ph type="sldNum" sz="quarter" idx="10"/>
          </p:nvPr>
        </p:nvSpPr>
        <p:spPr/>
        <p:txBody>
          <a:bodyPr/>
          <a:lstStyle/>
          <a:p>
            <a:fld id="{C91625B8-E75B-44B0-ADEE-AD7774E7D31B}" type="slidenum">
              <a:rPr lang="en-US" smtClean="0"/>
              <a:t>7</a:t>
            </a:fld>
            <a:endParaRPr lang="en-US" dirty="0"/>
          </a:p>
        </p:txBody>
      </p:sp>
    </p:spTree>
    <p:extLst>
      <p:ext uri="{BB962C8B-B14F-4D97-AF65-F5344CB8AC3E}">
        <p14:creationId xmlns:p14="http://schemas.microsoft.com/office/powerpoint/2010/main" val="2141681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625B8-E75B-44B0-ADEE-AD7774E7D31B}" type="slidenum">
              <a:rPr lang="en-US" smtClean="0"/>
              <a:t>8</a:t>
            </a:fld>
            <a:endParaRPr lang="en-US" dirty="0"/>
          </a:p>
        </p:txBody>
      </p:sp>
    </p:spTree>
    <p:extLst>
      <p:ext uri="{BB962C8B-B14F-4D97-AF65-F5344CB8AC3E}">
        <p14:creationId xmlns:p14="http://schemas.microsoft.com/office/powerpoint/2010/main" val="2964712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625B8-E75B-44B0-ADEE-AD7774E7D31B}" type="slidenum">
              <a:rPr lang="en-US" smtClean="0"/>
              <a:t>9</a:t>
            </a:fld>
            <a:endParaRPr lang="en-US" dirty="0"/>
          </a:p>
        </p:txBody>
      </p:sp>
    </p:spTree>
    <p:extLst>
      <p:ext uri="{BB962C8B-B14F-4D97-AF65-F5344CB8AC3E}">
        <p14:creationId xmlns:p14="http://schemas.microsoft.com/office/powerpoint/2010/main" val="285756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3/26/2022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3/26/2022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amaflightschool.org/sites/default/files/flash/principlesofflight/delivery/index.html"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amaflightschool.org/sites/default/files/flash/fpg-09/index.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g"/><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www.youtube.com/watch?v=bYtJrH9F-mA&amp;list=PLKK58PPtspCQe5vCrz7xoDiv9IsWNJdZi&amp;index=2"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AFFmw8bLA9g&amp;list=PLKK58PPtspCQe5vCrz7xoDiv9IsWNJdZi&amp;index=3"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s://www.youtube.com/watch?v=zU1DaUwPUhQ&amp;list=PLKK58PPtspCQe5vCrz7xoDiv9IsWNJdZi&amp;index=4"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51000">
              <a:srgbClr val="3596BF"/>
            </a:gs>
            <a:gs pos="2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37DFA-4A90-4FA0-8104-CE76AD9B71B1}"/>
              </a:ext>
            </a:extLst>
          </p:cNvPr>
          <p:cNvSpPr>
            <a:spLocks noGrp="1"/>
          </p:cNvSpPr>
          <p:nvPr>
            <p:ph type="ctrTitle"/>
          </p:nvPr>
        </p:nvSpPr>
        <p:spPr>
          <a:xfrm>
            <a:off x="684212" y="-419101"/>
            <a:ext cx="9420487" cy="2971801"/>
          </a:xfrm>
        </p:spPr>
        <p:txBody>
          <a:bodyPr/>
          <a:lstStyle/>
          <a:p>
            <a:r>
              <a:rPr lang="en-US" dirty="0">
                <a:latin typeface="Eras Medium ITC" panose="020B0602030504020804" pitchFamily="34" charset="0"/>
              </a:rPr>
              <a:t>How do Airplanes fly?</a:t>
            </a:r>
            <a:br>
              <a:rPr lang="en-US" dirty="0">
                <a:latin typeface="Eras Medium ITC" panose="020B0602030504020804" pitchFamily="34" charset="0"/>
              </a:rPr>
            </a:br>
            <a:r>
              <a:rPr lang="en-US" dirty="0">
                <a:latin typeface="Eras Medium ITC" panose="020B0602030504020804" pitchFamily="34" charset="0"/>
              </a:rPr>
              <a:t>How do we control them?</a:t>
            </a:r>
            <a:br>
              <a:rPr lang="en-US" dirty="0">
                <a:latin typeface="Eras Medium ITC" panose="020B0602030504020804" pitchFamily="34" charset="0"/>
              </a:rPr>
            </a:br>
            <a:r>
              <a:rPr lang="en-US" dirty="0">
                <a:latin typeface="Eras Medium ITC" panose="020B0602030504020804" pitchFamily="34" charset="0"/>
              </a:rPr>
              <a:t>Let’s takeoff and find out!</a:t>
            </a:r>
          </a:p>
        </p:txBody>
      </p:sp>
      <p:pic>
        <p:nvPicPr>
          <p:cNvPr id="5" name="Picture 4">
            <a:extLst>
              <a:ext uri="{FF2B5EF4-FFF2-40B4-BE49-F238E27FC236}">
                <a16:creationId xmlns:a16="http://schemas.microsoft.com/office/drawing/2014/main" id="{A00EF428-7B5B-4CA0-956A-E3DF9BCEA225}"/>
              </a:ext>
            </a:extLst>
          </p:cNvPr>
          <p:cNvPicPr>
            <a:picLocks noChangeAspect="1"/>
          </p:cNvPicPr>
          <p:nvPr/>
        </p:nvPicPr>
        <p:blipFill rotWithShape="1">
          <a:blip r:embed="rId3"/>
          <a:srcRect l="-220" r="220"/>
          <a:stretch/>
        </p:blipFill>
        <p:spPr>
          <a:xfrm rot="-60000">
            <a:off x="-63531" y="2740778"/>
            <a:ext cx="6854491" cy="4240547"/>
          </a:xfrm>
          <a:prstGeom prst="rect">
            <a:avLst/>
          </a:prstGeom>
          <a:effectLst>
            <a:softEdge rad="152400"/>
          </a:effectLst>
          <a:scene3d>
            <a:camera prst="orthographicFront">
              <a:rot lat="0" lon="10799999" rev="0"/>
            </a:camera>
            <a:lightRig rig="threePt" dir="t"/>
          </a:scene3d>
        </p:spPr>
      </p:pic>
    </p:spTree>
    <p:extLst>
      <p:ext uri="{BB962C8B-B14F-4D97-AF65-F5344CB8AC3E}">
        <p14:creationId xmlns:p14="http://schemas.microsoft.com/office/powerpoint/2010/main" val="4079357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73000">
              <a:schemeClr val="bg2">
                <a:tint val="97000"/>
                <a:hueMod val="92000"/>
                <a:satMod val="169000"/>
                <a:lumMod val="164000"/>
              </a:schemeClr>
            </a:gs>
            <a:gs pos="60000">
              <a:srgbClr val="3596BF"/>
            </a:gs>
            <a:gs pos="47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36CF2-58AF-4694-B9A2-0E5795260AA7}"/>
              </a:ext>
            </a:extLst>
          </p:cNvPr>
          <p:cNvSpPr>
            <a:spLocks noGrp="1"/>
          </p:cNvSpPr>
          <p:nvPr>
            <p:ph type="ctrTitle"/>
          </p:nvPr>
        </p:nvSpPr>
        <p:spPr>
          <a:xfrm>
            <a:off x="0" y="0"/>
            <a:ext cx="12372975" cy="3712369"/>
          </a:xfrm>
        </p:spPr>
        <p:txBody>
          <a:bodyPr>
            <a:normAutofit fontScale="90000"/>
          </a:bodyPr>
          <a:lstStyle/>
          <a:p>
            <a:br>
              <a:rPr lang="en-US" sz="5400" dirty="0"/>
            </a:br>
            <a:br>
              <a:rPr lang="en-US" sz="5400" dirty="0"/>
            </a:br>
            <a:r>
              <a:rPr lang="en-US" sz="5400" dirty="0"/>
              <a:t>“A T D”- </a:t>
            </a:r>
            <a:r>
              <a:rPr lang="en-US" sz="6000" b="1" dirty="0"/>
              <a:t>a</a:t>
            </a:r>
            <a:r>
              <a:rPr lang="en-US" dirty="0"/>
              <a:t>ttention </a:t>
            </a:r>
            <a:r>
              <a:rPr lang="en-US" sz="6000" b="1" dirty="0"/>
              <a:t>t</a:t>
            </a:r>
            <a:r>
              <a:rPr lang="en-US" dirty="0"/>
              <a:t>o </a:t>
            </a:r>
            <a:r>
              <a:rPr lang="en-US" sz="6000" b="1" dirty="0"/>
              <a:t>d</a:t>
            </a:r>
            <a:r>
              <a:rPr lang="en-US" dirty="0"/>
              <a:t>etail</a:t>
            </a:r>
            <a:br>
              <a:rPr lang="en-US" dirty="0"/>
            </a:br>
            <a:br>
              <a:rPr lang="en-US" sz="2700" dirty="0"/>
            </a:br>
            <a:r>
              <a:rPr lang="en-US" sz="2700" i="1" dirty="0"/>
              <a:t>which means: </a:t>
            </a:r>
            <a:br>
              <a:rPr lang="en-US" sz="2400" i="1" dirty="0"/>
            </a:br>
            <a:br>
              <a:rPr lang="en-US" sz="2400" i="1" dirty="0"/>
            </a:br>
            <a:r>
              <a:rPr lang="en-US" sz="3600" i="1" dirty="0"/>
              <a:t>&gt; follow instructions, plans and steps</a:t>
            </a:r>
            <a:br>
              <a:rPr lang="en-US" sz="3600" i="1" dirty="0"/>
            </a:br>
            <a:br>
              <a:rPr lang="en-US" sz="3600" i="1" dirty="0"/>
            </a:br>
            <a:r>
              <a:rPr lang="en-US" sz="3600" i="1" dirty="0"/>
              <a:t>&gt; double check work.</a:t>
            </a:r>
          </a:p>
        </p:txBody>
      </p:sp>
      <p:sp>
        <p:nvSpPr>
          <p:cNvPr id="3" name="Subtitle 2">
            <a:extLst>
              <a:ext uri="{FF2B5EF4-FFF2-40B4-BE49-F238E27FC236}">
                <a16:creationId xmlns:a16="http://schemas.microsoft.com/office/drawing/2014/main" id="{45E8A2E0-6844-4F64-BF12-EC183923B7C5}"/>
              </a:ext>
            </a:extLst>
          </p:cNvPr>
          <p:cNvSpPr>
            <a:spLocks noGrp="1"/>
          </p:cNvSpPr>
          <p:nvPr>
            <p:ph type="subTitle" idx="1"/>
          </p:nvPr>
        </p:nvSpPr>
        <p:spPr>
          <a:xfrm>
            <a:off x="0" y="4095051"/>
            <a:ext cx="8045451" cy="2385482"/>
          </a:xfrm>
        </p:spPr>
        <p:txBody>
          <a:bodyPr>
            <a:normAutofit/>
          </a:bodyPr>
          <a:lstStyle/>
          <a:p>
            <a:r>
              <a:rPr lang="en-US" sz="2600" b="1" i="1" dirty="0"/>
              <a:t>You guys have never heard that before, right?</a:t>
            </a:r>
          </a:p>
          <a:p>
            <a:endParaRPr lang="en-US" sz="1100" b="1" i="1" dirty="0"/>
          </a:p>
          <a:p>
            <a:r>
              <a:rPr lang="en-US" sz="4000" b="1" i="1" dirty="0"/>
              <a:t>OK, really, lets get started…</a:t>
            </a:r>
          </a:p>
        </p:txBody>
      </p:sp>
    </p:spTree>
    <p:extLst>
      <p:ext uri="{BB962C8B-B14F-4D97-AF65-F5344CB8AC3E}">
        <p14:creationId xmlns:p14="http://schemas.microsoft.com/office/powerpoint/2010/main" val="1483641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gradFill rotWithShape="1">
          <a:gsLst>
            <a:gs pos="87000">
              <a:srgbClr val="3596BF"/>
            </a:gs>
            <a:gs pos="16000">
              <a:srgbClr val="41A6CB"/>
            </a:gs>
            <a:gs pos="53000">
              <a:srgbClr val="4DB5D7"/>
            </a:gs>
            <a:gs pos="8000">
              <a:schemeClr val="bg2">
                <a:tint val="97000"/>
                <a:hueMod val="92000"/>
                <a:satMod val="169000"/>
                <a:lumMod val="164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AE248-F70D-4893-B450-258B8FC2AE45}"/>
              </a:ext>
            </a:extLst>
          </p:cNvPr>
          <p:cNvSpPr>
            <a:spLocks noGrp="1"/>
          </p:cNvSpPr>
          <p:nvPr>
            <p:ph type="ctrTitle"/>
          </p:nvPr>
        </p:nvSpPr>
        <p:spPr>
          <a:xfrm>
            <a:off x="267523" y="1929"/>
            <a:ext cx="10624254" cy="1666754"/>
          </a:xfrm>
        </p:spPr>
        <p:txBody>
          <a:bodyPr>
            <a:normAutofit/>
          </a:bodyPr>
          <a:lstStyle/>
          <a:p>
            <a:r>
              <a:rPr lang="en-US" dirty="0">
                <a:latin typeface="Calibri" panose="020F0502020204030204" pitchFamily="34" charset="0"/>
                <a:cs typeface="Calibri" panose="020F0502020204030204" pitchFamily="34" charset="0"/>
              </a:rPr>
              <a:t>Want to play a game?</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let’s call it a “</a:t>
            </a:r>
            <a:r>
              <a:rPr lang="en-US" b="1" i="1" dirty="0">
                <a:latin typeface="Calibri" panose="020F0502020204030204" pitchFamily="34" charset="0"/>
                <a:cs typeface="Calibri" panose="020F0502020204030204" pitchFamily="34" charset="0"/>
              </a:rPr>
              <a:t>challenge</a:t>
            </a:r>
            <a:r>
              <a:rPr lang="en-US" dirty="0">
                <a:latin typeface="Calibri" panose="020F0502020204030204" pitchFamily="34" charset="0"/>
                <a:cs typeface="Calibri" panose="020F0502020204030204" pitchFamily="34" charset="0"/>
              </a:rPr>
              <a:t>”</a:t>
            </a:r>
          </a:p>
        </p:txBody>
      </p:sp>
      <p:sp>
        <p:nvSpPr>
          <p:cNvPr id="3" name="Subtitle 2">
            <a:extLst>
              <a:ext uri="{FF2B5EF4-FFF2-40B4-BE49-F238E27FC236}">
                <a16:creationId xmlns:a16="http://schemas.microsoft.com/office/drawing/2014/main" id="{D6D7964D-ADB7-4B74-851D-B368BB846C1E}"/>
              </a:ext>
            </a:extLst>
          </p:cNvPr>
          <p:cNvSpPr>
            <a:spLocks noGrp="1"/>
          </p:cNvSpPr>
          <p:nvPr>
            <p:ph type="subTitle" idx="1"/>
          </p:nvPr>
        </p:nvSpPr>
        <p:spPr>
          <a:xfrm>
            <a:off x="0" y="1968768"/>
            <a:ext cx="8333772" cy="2535138"/>
          </a:xfrm>
        </p:spPr>
        <p:txBody>
          <a:bodyPr>
            <a:noAutofit/>
          </a:bodyPr>
          <a:lstStyle/>
          <a:p>
            <a:r>
              <a:rPr lang="en-US" sz="2800" b="1" dirty="0">
                <a:latin typeface="Bahnschrift" panose="020B0502040204020203" pitchFamily="34" charset="0"/>
              </a:rPr>
              <a:t>Let’s let the Academy of Model Aeronautics (AMA) Flight School along with Astronaut and Space Shuttle Commander Robert “Hoot” Gibson help put Newton’s Laws of Motion to work flying planes.  “Hoot” will tell us about Lift, Weight, Thrust and Drag in:</a:t>
            </a:r>
          </a:p>
          <a:p>
            <a:r>
              <a:rPr lang="en-US" sz="4000" b="1" dirty="0">
                <a:solidFill>
                  <a:schemeClr val="tx1"/>
                </a:solidFill>
                <a:latin typeface="Bahnschrift" panose="020B0502040204020203" pitchFamily="34" charset="0"/>
                <a:hlinkClick r:id="rId3"/>
              </a:rPr>
              <a:t>The Principles of Flight</a:t>
            </a:r>
            <a:r>
              <a:rPr lang="en-US" sz="2000" dirty="0">
                <a:solidFill>
                  <a:schemeClr val="tx1"/>
                </a:solidFill>
                <a:latin typeface="Bahnschrift" panose="020B0502040204020203" pitchFamily="34" charset="0"/>
              </a:rPr>
              <a:t>&lt;Click</a:t>
            </a:r>
            <a:endParaRPr lang="en-US" sz="4000" dirty="0">
              <a:solidFill>
                <a:schemeClr val="tx1"/>
              </a:solidFill>
              <a:latin typeface="Bahnschrift" panose="020B0502040204020203" pitchFamily="34" charset="0"/>
            </a:endParaRPr>
          </a:p>
        </p:txBody>
      </p:sp>
      <p:sp>
        <p:nvSpPr>
          <p:cNvPr id="4" name="TextBox 3">
            <a:extLst>
              <a:ext uri="{FF2B5EF4-FFF2-40B4-BE49-F238E27FC236}">
                <a16:creationId xmlns:a16="http://schemas.microsoft.com/office/drawing/2014/main" id="{F4680EE7-4671-4AC8-BB8E-3DC0670FC33D}"/>
              </a:ext>
            </a:extLst>
          </p:cNvPr>
          <p:cNvSpPr txBox="1"/>
          <p:nvPr/>
        </p:nvSpPr>
        <p:spPr>
          <a:xfrm>
            <a:off x="314445" y="6069691"/>
            <a:ext cx="11563109" cy="523220"/>
          </a:xfrm>
          <a:prstGeom prst="rect">
            <a:avLst/>
          </a:prstGeom>
          <a:noFill/>
        </p:spPr>
        <p:txBody>
          <a:bodyPr wrap="square" rtlCol="0">
            <a:spAutoFit/>
          </a:bodyPr>
          <a:lstStyle/>
          <a:p>
            <a:r>
              <a:rPr lang="en-US" sz="2800" b="1" dirty="0"/>
              <a:t>I think this will help you understand more about </a:t>
            </a:r>
            <a:r>
              <a:rPr lang="en-US" sz="2800" b="1" i="1" dirty="0"/>
              <a:t>How Planes Fly</a:t>
            </a:r>
            <a:r>
              <a:rPr lang="en-US" sz="2800" b="1" dirty="0"/>
              <a:t>…</a:t>
            </a:r>
          </a:p>
        </p:txBody>
      </p:sp>
    </p:spTree>
    <p:extLst>
      <p:ext uri="{BB962C8B-B14F-4D97-AF65-F5344CB8AC3E}">
        <p14:creationId xmlns:p14="http://schemas.microsoft.com/office/powerpoint/2010/main" val="758710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gradFill rotWithShape="1">
          <a:gsLst>
            <a:gs pos="8000">
              <a:schemeClr val="bg2">
                <a:tint val="97000"/>
                <a:hueMod val="92000"/>
                <a:satMod val="169000"/>
                <a:lumMod val="164000"/>
              </a:schemeClr>
            </a:gs>
            <a:gs pos="45000">
              <a:schemeClr val="bg2">
                <a:tint val="97000"/>
                <a:hueMod val="92000"/>
                <a:satMod val="169000"/>
                <a:lumMod val="164000"/>
              </a:schemeClr>
            </a:gs>
            <a:gs pos="8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7F3FB-E32A-4995-A610-DA6876DB71BA}"/>
              </a:ext>
            </a:extLst>
          </p:cNvPr>
          <p:cNvSpPr>
            <a:spLocks noGrp="1"/>
          </p:cNvSpPr>
          <p:nvPr>
            <p:ph type="ctrTitle"/>
          </p:nvPr>
        </p:nvSpPr>
        <p:spPr>
          <a:xfrm>
            <a:off x="684212" y="42332"/>
            <a:ext cx="8001000" cy="2971801"/>
          </a:xfrm>
        </p:spPr>
        <p:txBody>
          <a:bodyPr>
            <a:normAutofit fontScale="90000"/>
          </a:bodyPr>
          <a:lstStyle/>
          <a:p>
            <a:pPr algn="ctr"/>
            <a:r>
              <a:rPr lang="en-US" i="1" dirty="0"/>
              <a:t>Now let’s all practice flying the fpg9 on the </a:t>
            </a:r>
            <a:br>
              <a:rPr lang="en-US" dirty="0"/>
            </a:br>
            <a:r>
              <a:rPr lang="en-US" b="1" i="1" dirty="0">
                <a:hlinkClick r:id="rId3"/>
              </a:rPr>
              <a:t>ama flight school  fpg9 flight simulator</a:t>
            </a:r>
            <a:r>
              <a:rPr lang="en-US" sz="2000" i="1" dirty="0"/>
              <a:t>&lt;Click</a:t>
            </a:r>
            <a:endParaRPr lang="en-US" i="1" dirty="0"/>
          </a:p>
        </p:txBody>
      </p:sp>
      <p:sp>
        <p:nvSpPr>
          <p:cNvPr id="3" name="Subtitle 2">
            <a:extLst>
              <a:ext uri="{FF2B5EF4-FFF2-40B4-BE49-F238E27FC236}">
                <a16:creationId xmlns:a16="http://schemas.microsoft.com/office/drawing/2014/main" id="{E3AE9E06-AA97-4C1E-8A5E-00B3E40614A9}"/>
              </a:ext>
            </a:extLst>
          </p:cNvPr>
          <p:cNvSpPr>
            <a:spLocks noGrp="1"/>
          </p:cNvSpPr>
          <p:nvPr>
            <p:ph type="subTitle" idx="1"/>
          </p:nvPr>
        </p:nvSpPr>
        <p:spPr>
          <a:xfrm>
            <a:off x="227012" y="3419325"/>
            <a:ext cx="6400800" cy="1947333"/>
          </a:xfrm>
        </p:spPr>
        <p:txBody>
          <a:bodyPr>
            <a:noAutofit/>
          </a:bodyPr>
          <a:lstStyle/>
          <a:p>
            <a:pPr algn="ctr"/>
            <a:r>
              <a:rPr lang="en-US" sz="3200" b="1" dirty="0">
                <a:solidFill>
                  <a:schemeClr val="bg1"/>
                </a:solidFill>
              </a:rPr>
              <a:t>We’ll take a few minutes to look at how we can control the glider and make it go where we want to.  </a:t>
            </a:r>
          </a:p>
          <a:p>
            <a:pPr algn="ctr"/>
            <a:r>
              <a:rPr lang="en-US" sz="3200" b="1" dirty="0">
                <a:solidFill>
                  <a:schemeClr val="bg1"/>
                </a:solidFill>
              </a:rPr>
              <a:t>Later we’ll have a team competition for a team prize!</a:t>
            </a:r>
          </a:p>
        </p:txBody>
      </p:sp>
    </p:spTree>
    <p:extLst>
      <p:ext uri="{BB962C8B-B14F-4D97-AF65-F5344CB8AC3E}">
        <p14:creationId xmlns:p14="http://schemas.microsoft.com/office/powerpoint/2010/main" val="2979869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E2D912-D752-43D9-989F-D5D8AB5ADC1D}"/>
              </a:ext>
            </a:extLst>
          </p:cNvPr>
          <p:cNvSpPr txBox="1"/>
          <p:nvPr/>
        </p:nvSpPr>
        <p:spPr>
          <a:xfrm>
            <a:off x="299917" y="208344"/>
            <a:ext cx="11436812" cy="1077218"/>
          </a:xfrm>
          <a:prstGeom prst="rect">
            <a:avLst/>
          </a:prstGeom>
          <a:noFill/>
        </p:spPr>
        <p:txBody>
          <a:bodyPr wrap="square" rtlCol="0">
            <a:spAutoFit/>
          </a:bodyPr>
          <a:lstStyle/>
          <a:p>
            <a:pPr marL="342900" indent="-342900">
              <a:buAutoNum type="arabicPeriod"/>
            </a:pPr>
            <a:r>
              <a:rPr lang="en-US" sz="3200" dirty="0"/>
              <a:t> Cut out the paper template.</a:t>
            </a:r>
          </a:p>
          <a:p>
            <a:pPr marL="342900" indent="-342900">
              <a:buAutoNum type="arabicPeriod"/>
            </a:pPr>
            <a:r>
              <a:rPr lang="en-US" sz="3200" dirty="0"/>
              <a:t> Trace the template of the FPG9 on a 9” Foam Plate </a:t>
            </a:r>
          </a:p>
        </p:txBody>
      </p:sp>
      <p:pic>
        <p:nvPicPr>
          <p:cNvPr id="8" name="Picture 7">
            <a:extLst>
              <a:ext uri="{FF2B5EF4-FFF2-40B4-BE49-F238E27FC236}">
                <a16:creationId xmlns:a16="http://schemas.microsoft.com/office/drawing/2014/main" id="{51D7ADA9-3438-4477-BF3E-26C32811FCF4}"/>
              </a:ext>
            </a:extLst>
          </p:cNvPr>
          <p:cNvPicPr>
            <a:picLocks noChangeAspect="1"/>
          </p:cNvPicPr>
          <p:nvPr/>
        </p:nvPicPr>
        <p:blipFill>
          <a:blip r:embed="rId3"/>
          <a:stretch>
            <a:fillRect/>
          </a:stretch>
        </p:blipFill>
        <p:spPr>
          <a:xfrm>
            <a:off x="682907" y="1924289"/>
            <a:ext cx="3878919" cy="3863215"/>
          </a:xfrm>
          <a:prstGeom prst="rect">
            <a:avLst/>
          </a:prstGeom>
        </p:spPr>
      </p:pic>
      <p:pic>
        <p:nvPicPr>
          <p:cNvPr id="10" name="Picture 9">
            <a:extLst>
              <a:ext uri="{FF2B5EF4-FFF2-40B4-BE49-F238E27FC236}">
                <a16:creationId xmlns:a16="http://schemas.microsoft.com/office/drawing/2014/main" id="{EDA7A96D-D304-4DFF-AB17-7A1D4F1B48B6}"/>
              </a:ext>
            </a:extLst>
          </p:cNvPr>
          <p:cNvPicPr>
            <a:picLocks noChangeAspect="1"/>
          </p:cNvPicPr>
          <p:nvPr/>
        </p:nvPicPr>
        <p:blipFill>
          <a:blip r:embed="rId4"/>
          <a:stretch>
            <a:fillRect/>
          </a:stretch>
        </p:blipFill>
        <p:spPr>
          <a:xfrm>
            <a:off x="5393803" y="1924289"/>
            <a:ext cx="5351876" cy="3522622"/>
          </a:xfrm>
          <a:prstGeom prst="rect">
            <a:avLst/>
          </a:prstGeom>
        </p:spPr>
      </p:pic>
      <p:sp>
        <p:nvSpPr>
          <p:cNvPr id="12" name="TextBox 11">
            <a:extLst>
              <a:ext uri="{FF2B5EF4-FFF2-40B4-BE49-F238E27FC236}">
                <a16:creationId xmlns:a16="http://schemas.microsoft.com/office/drawing/2014/main" id="{31D0141C-2A87-4F43-A623-D4FF24CE47B2}"/>
              </a:ext>
            </a:extLst>
          </p:cNvPr>
          <p:cNvSpPr txBox="1"/>
          <p:nvPr/>
        </p:nvSpPr>
        <p:spPr>
          <a:xfrm>
            <a:off x="5393804" y="5360417"/>
            <a:ext cx="5351875" cy="461665"/>
          </a:xfrm>
          <a:prstGeom prst="rect">
            <a:avLst/>
          </a:prstGeom>
          <a:solidFill>
            <a:schemeClr val="accent1"/>
          </a:solidFill>
        </p:spPr>
        <p:txBody>
          <a:bodyPr wrap="square" rtlCol="0">
            <a:spAutoFit/>
          </a:bodyPr>
          <a:lstStyle/>
          <a:p>
            <a:r>
              <a:rPr lang="en-US" sz="2400" dirty="0"/>
              <a:t>Like the plate above on the left.</a:t>
            </a:r>
          </a:p>
        </p:txBody>
      </p:sp>
      <p:sp>
        <p:nvSpPr>
          <p:cNvPr id="15" name="TextBox 14">
            <a:extLst>
              <a:ext uri="{FF2B5EF4-FFF2-40B4-BE49-F238E27FC236}">
                <a16:creationId xmlns:a16="http://schemas.microsoft.com/office/drawing/2014/main" id="{8A91FBA3-04EE-48EF-B40D-E58F06640F70}"/>
              </a:ext>
            </a:extLst>
          </p:cNvPr>
          <p:cNvSpPr txBox="1"/>
          <p:nvPr/>
        </p:nvSpPr>
        <p:spPr>
          <a:xfrm>
            <a:off x="299917" y="6162675"/>
            <a:ext cx="8078973" cy="400110"/>
          </a:xfrm>
          <a:prstGeom prst="rect">
            <a:avLst/>
          </a:prstGeom>
          <a:noFill/>
        </p:spPr>
        <p:txBody>
          <a:bodyPr wrap="square" rtlCol="0">
            <a:spAutoFit/>
          </a:bodyPr>
          <a:lstStyle/>
          <a:p>
            <a:r>
              <a:rPr lang="en-US" sz="2000" i="1" dirty="0"/>
              <a:t>* If you were supplied with a pre cut glider </a:t>
            </a:r>
            <a:r>
              <a:rPr lang="en-US" sz="2000" i="1" u="sng" dirty="0"/>
              <a:t>proceed to step 3.</a:t>
            </a:r>
          </a:p>
        </p:txBody>
      </p:sp>
      <p:sp>
        <p:nvSpPr>
          <p:cNvPr id="3" name="Arrow: Down 2">
            <a:extLst>
              <a:ext uri="{FF2B5EF4-FFF2-40B4-BE49-F238E27FC236}">
                <a16:creationId xmlns:a16="http://schemas.microsoft.com/office/drawing/2014/main" id="{DD5A90DD-F6D1-42C2-B190-01D1232178A5}"/>
              </a:ext>
            </a:extLst>
          </p:cNvPr>
          <p:cNvSpPr/>
          <p:nvPr/>
        </p:nvSpPr>
        <p:spPr>
          <a:xfrm rot="9674246">
            <a:off x="7517362" y="4768729"/>
            <a:ext cx="242595" cy="50219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4122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46771">
              <a:srgbClr val="207BA9"/>
            </a:gs>
            <a:gs pos="4000">
              <a:srgbClr val="3596BF"/>
            </a:gs>
            <a:gs pos="12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A22AC4-7250-491B-A6B1-BE1EC642BC52}"/>
              </a:ext>
            </a:extLst>
          </p:cNvPr>
          <p:cNvPicPr>
            <a:picLocks noChangeAspect="1"/>
          </p:cNvPicPr>
          <p:nvPr/>
        </p:nvPicPr>
        <p:blipFill>
          <a:blip r:embed="rId3"/>
          <a:stretch>
            <a:fillRect/>
          </a:stretch>
        </p:blipFill>
        <p:spPr>
          <a:xfrm>
            <a:off x="280987" y="3057525"/>
            <a:ext cx="4572000" cy="3429000"/>
          </a:xfrm>
          <a:prstGeom prst="rect">
            <a:avLst/>
          </a:prstGeom>
        </p:spPr>
      </p:pic>
      <p:sp>
        <p:nvSpPr>
          <p:cNvPr id="6" name="TextBox 5">
            <a:extLst>
              <a:ext uri="{FF2B5EF4-FFF2-40B4-BE49-F238E27FC236}">
                <a16:creationId xmlns:a16="http://schemas.microsoft.com/office/drawing/2014/main" id="{A580A4F0-BD46-481C-8D17-66D0DE1E0B7F}"/>
              </a:ext>
            </a:extLst>
          </p:cNvPr>
          <p:cNvSpPr txBox="1"/>
          <p:nvPr/>
        </p:nvSpPr>
        <p:spPr>
          <a:xfrm>
            <a:off x="280987" y="426660"/>
            <a:ext cx="11577638" cy="1569660"/>
          </a:xfrm>
          <a:prstGeom prst="rect">
            <a:avLst/>
          </a:prstGeom>
          <a:noFill/>
        </p:spPr>
        <p:txBody>
          <a:bodyPr wrap="square" rtlCol="0">
            <a:spAutoFit/>
          </a:bodyPr>
          <a:lstStyle/>
          <a:p>
            <a:r>
              <a:rPr lang="en-US" sz="3200" dirty="0"/>
              <a:t>3. Carefully cut out your traced glider, cutting around the “tail”- triangular piece behind the left wing.</a:t>
            </a:r>
          </a:p>
          <a:p>
            <a:endParaRPr lang="en-US" sz="3200" dirty="0"/>
          </a:p>
        </p:txBody>
      </p:sp>
      <p:pic>
        <p:nvPicPr>
          <p:cNvPr id="8" name="Picture 7">
            <a:extLst>
              <a:ext uri="{FF2B5EF4-FFF2-40B4-BE49-F238E27FC236}">
                <a16:creationId xmlns:a16="http://schemas.microsoft.com/office/drawing/2014/main" id="{6D4DF02C-27B1-41A5-81C9-BF911C6FFF9B}"/>
              </a:ext>
            </a:extLst>
          </p:cNvPr>
          <p:cNvPicPr>
            <a:picLocks noChangeAspect="1"/>
          </p:cNvPicPr>
          <p:nvPr/>
        </p:nvPicPr>
        <p:blipFill>
          <a:blip r:embed="rId4"/>
          <a:stretch>
            <a:fillRect/>
          </a:stretch>
        </p:blipFill>
        <p:spPr>
          <a:xfrm>
            <a:off x="5648323" y="1996320"/>
            <a:ext cx="5867401" cy="3994420"/>
          </a:xfrm>
          <a:prstGeom prst="rect">
            <a:avLst/>
          </a:prstGeom>
        </p:spPr>
      </p:pic>
      <p:sp>
        <p:nvSpPr>
          <p:cNvPr id="9" name="TextBox 8">
            <a:extLst>
              <a:ext uri="{FF2B5EF4-FFF2-40B4-BE49-F238E27FC236}">
                <a16:creationId xmlns:a16="http://schemas.microsoft.com/office/drawing/2014/main" id="{1031E5A0-B9E9-4545-A95F-A1E7AA51CC36}"/>
              </a:ext>
            </a:extLst>
          </p:cNvPr>
          <p:cNvSpPr txBox="1"/>
          <p:nvPr/>
        </p:nvSpPr>
        <p:spPr>
          <a:xfrm>
            <a:off x="6872287" y="3624198"/>
            <a:ext cx="1228725" cy="369332"/>
          </a:xfrm>
          <a:prstGeom prst="rect">
            <a:avLst/>
          </a:prstGeom>
          <a:noFill/>
        </p:spPr>
        <p:txBody>
          <a:bodyPr wrap="square" rtlCol="0">
            <a:spAutoFit/>
          </a:bodyPr>
          <a:lstStyle/>
          <a:p>
            <a:r>
              <a:rPr lang="en-US" b="1" dirty="0">
                <a:solidFill>
                  <a:schemeClr val="bg1"/>
                </a:solidFill>
              </a:rPr>
              <a:t>Left wing</a:t>
            </a:r>
          </a:p>
        </p:txBody>
      </p:sp>
      <p:sp>
        <p:nvSpPr>
          <p:cNvPr id="10" name="TextBox 9">
            <a:extLst>
              <a:ext uri="{FF2B5EF4-FFF2-40B4-BE49-F238E27FC236}">
                <a16:creationId xmlns:a16="http://schemas.microsoft.com/office/drawing/2014/main" id="{C4750C08-E167-4A88-960A-D0BBA4CFB5C0}"/>
              </a:ext>
            </a:extLst>
          </p:cNvPr>
          <p:cNvSpPr txBox="1"/>
          <p:nvPr/>
        </p:nvSpPr>
        <p:spPr>
          <a:xfrm>
            <a:off x="9015413" y="3624198"/>
            <a:ext cx="1443037" cy="369332"/>
          </a:xfrm>
          <a:prstGeom prst="rect">
            <a:avLst/>
          </a:prstGeom>
          <a:noFill/>
        </p:spPr>
        <p:txBody>
          <a:bodyPr wrap="square" rtlCol="0">
            <a:spAutoFit/>
          </a:bodyPr>
          <a:lstStyle/>
          <a:p>
            <a:r>
              <a:rPr lang="en-US" b="1" dirty="0">
                <a:solidFill>
                  <a:schemeClr val="bg1"/>
                </a:solidFill>
              </a:rPr>
              <a:t>Right wing</a:t>
            </a:r>
          </a:p>
        </p:txBody>
      </p:sp>
      <p:sp>
        <p:nvSpPr>
          <p:cNvPr id="11" name="TextBox 10">
            <a:extLst>
              <a:ext uri="{FF2B5EF4-FFF2-40B4-BE49-F238E27FC236}">
                <a16:creationId xmlns:a16="http://schemas.microsoft.com/office/drawing/2014/main" id="{6B5A28D8-ED78-4964-A6C9-101BA80387CF}"/>
              </a:ext>
            </a:extLst>
          </p:cNvPr>
          <p:cNvSpPr txBox="1"/>
          <p:nvPr/>
        </p:nvSpPr>
        <p:spPr>
          <a:xfrm>
            <a:off x="7720013" y="4861681"/>
            <a:ext cx="761997" cy="369332"/>
          </a:xfrm>
          <a:prstGeom prst="rect">
            <a:avLst/>
          </a:prstGeom>
          <a:noFill/>
        </p:spPr>
        <p:txBody>
          <a:bodyPr wrap="square" rtlCol="0">
            <a:spAutoFit/>
          </a:bodyPr>
          <a:lstStyle/>
          <a:p>
            <a:r>
              <a:rPr lang="en-US" b="1" dirty="0">
                <a:solidFill>
                  <a:schemeClr val="bg1"/>
                </a:solidFill>
              </a:rPr>
              <a:t>Tail</a:t>
            </a:r>
          </a:p>
        </p:txBody>
      </p:sp>
      <p:sp>
        <p:nvSpPr>
          <p:cNvPr id="12" name="TextBox 11">
            <a:extLst>
              <a:ext uri="{FF2B5EF4-FFF2-40B4-BE49-F238E27FC236}">
                <a16:creationId xmlns:a16="http://schemas.microsoft.com/office/drawing/2014/main" id="{59FF65C1-4555-4D36-B154-2F859FB53765}"/>
              </a:ext>
            </a:extLst>
          </p:cNvPr>
          <p:cNvSpPr txBox="1"/>
          <p:nvPr/>
        </p:nvSpPr>
        <p:spPr>
          <a:xfrm>
            <a:off x="7786688" y="2800350"/>
            <a:ext cx="1885950" cy="369332"/>
          </a:xfrm>
          <a:prstGeom prst="rect">
            <a:avLst/>
          </a:prstGeom>
          <a:noFill/>
        </p:spPr>
        <p:txBody>
          <a:bodyPr wrap="square" rtlCol="0">
            <a:spAutoFit/>
          </a:bodyPr>
          <a:lstStyle/>
          <a:p>
            <a:r>
              <a:rPr lang="en-US" b="1" dirty="0">
                <a:solidFill>
                  <a:schemeClr val="bg1"/>
                </a:solidFill>
              </a:rPr>
              <a:t>Front or Nose</a:t>
            </a:r>
          </a:p>
        </p:txBody>
      </p:sp>
    </p:spTree>
    <p:extLst>
      <p:ext uri="{BB962C8B-B14F-4D97-AF65-F5344CB8AC3E}">
        <p14:creationId xmlns:p14="http://schemas.microsoft.com/office/powerpoint/2010/main" val="1196141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2000">
              <a:schemeClr val="bg2">
                <a:tint val="97000"/>
                <a:hueMod val="92000"/>
                <a:satMod val="169000"/>
                <a:lumMod val="164000"/>
              </a:schemeClr>
            </a:gs>
            <a:gs pos="56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3445BE-F394-44B7-9DEC-6BEFF34D6A56}"/>
              </a:ext>
            </a:extLst>
          </p:cNvPr>
          <p:cNvSpPr txBox="1"/>
          <p:nvPr/>
        </p:nvSpPr>
        <p:spPr>
          <a:xfrm>
            <a:off x="579619" y="1603947"/>
            <a:ext cx="11032761" cy="2554545"/>
          </a:xfrm>
          <a:prstGeom prst="rect">
            <a:avLst/>
          </a:prstGeom>
          <a:noFill/>
        </p:spPr>
        <p:txBody>
          <a:bodyPr wrap="square" rtlCol="0">
            <a:spAutoFit/>
          </a:bodyPr>
          <a:lstStyle/>
          <a:p>
            <a:r>
              <a:rPr lang="en-US" sz="4000" dirty="0"/>
              <a:t>* Note: the “Tail” is technically called the “Vertical Stabilizer” and is where the Rudder (moveable control) is.  It is easier to say and type “Tail” for our assembly instructions.</a:t>
            </a:r>
          </a:p>
        </p:txBody>
      </p:sp>
    </p:spTree>
    <p:extLst>
      <p:ext uri="{BB962C8B-B14F-4D97-AF65-F5344CB8AC3E}">
        <p14:creationId xmlns:p14="http://schemas.microsoft.com/office/powerpoint/2010/main" val="944718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2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3F69DC-7800-4B88-A050-A17C1D7B0629}"/>
              </a:ext>
            </a:extLst>
          </p:cNvPr>
          <p:cNvPicPr>
            <a:picLocks noChangeAspect="1"/>
          </p:cNvPicPr>
          <p:nvPr/>
        </p:nvPicPr>
        <p:blipFill>
          <a:blip r:embed="rId3"/>
          <a:stretch>
            <a:fillRect/>
          </a:stretch>
        </p:blipFill>
        <p:spPr>
          <a:xfrm>
            <a:off x="244338" y="2681285"/>
            <a:ext cx="4819993" cy="3281363"/>
          </a:xfrm>
          <a:prstGeom prst="rect">
            <a:avLst/>
          </a:prstGeom>
        </p:spPr>
      </p:pic>
      <p:sp>
        <p:nvSpPr>
          <p:cNvPr id="4" name="TextBox 3">
            <a:extLst>
              <a:ext uri="{FF2B5EF4-FFF2-40B4-BE49-F238E27FC236}">
                <a16:creationId xmlns:a16="http://schemas.microsoft.com/office/drawing/2014/main" id="{8F850DA2-B882-475E-9D45-43599D3E9446}"/>
              </a:ext>
            </a:extLst>
          </p:cNvPr>
          <p:cNvSpPr txBox="1"/>
          <p:nvPr/>
        </p:nvSpPr>
        <p:spPr>
          <a:xfrm rot="20856400">
            <a:off x="1311464" y="4529235"/>
            <a:ext cx="1414463" cy="369332"/>
          </a:xfrm>
          <a:prstGeom prst="rect">
            <a:avLst/>
          </a:prstGeom>
          <a:noFill/>
        </p:spPr>
        <p:txBody>
          <a:bodyPr wrap="square" rtlCol="0">
            <a:spAutoFit/>
          </a:bodyPr>
          <a:lstStyle/>
          <a:p>
            <a:r>
              <a:rPr lang="en-US" b="1" u="sng" dirty="0">
                <a:solidFill>
                  <a:schemeClr val="accent6"/>
                </a:solidFill>
                <a:latin typeface="Cooper Black" panose="0208090404030B020404" pitchFamily="18" charset="0"/>
              </a:rPr>
              <a:t>_ _ _ _ _ _ </a:t>
            </a:r>
            <a:r>
              <a:rPr lang="en-US" b="1" u="sng" dirty="0">
                <a:solidFill>
                  <a:schemeClr val="accent6"/>
                </a:solidFill>
              </a:rPr>
              <a:t>_</a:t>
            </a:r>
          </a:p>
        </p:txBody>
      </p:sp>
      <p:sp>
        <p:nvSpPr>
          <p:cNvPr id="7" name="TextBox 6">
            <a:extLst>
              <a:ext uri="{FF2B5EF4-FFF2-40B4-BE49-F238E27FC236}">
                <a16:creationId xmlns:a16="http://schemas.microsoft.com/office/drawing/2014/main" id="{8B8CBF2D-D83A-4D58-AC44-8B906B127A95}"/>
              </a:ext>
            </a:extLst>
          </p:cNvPr>
          <p:cNvSpPr txBox="1"/>
          <p:nvPr/>
        </p:nvSpPr>
        <p:spPr>
          <a:xfrm>
            <a:off x="0" y="254833"/>
            <a:ext cx="12052092" cy="954107"/>
          </a:xfrm>
          <a:prstGeom prst="rect">
            <a:avLst/>
          </a:prstGeom>
          <a:noFill/>
        </p:spPr>
        <p:txBody>
          <a:bodyPr wrap="square" rtlCol="0">
            <a:spAutoFit/>
          </a:bodyPr>
          <a:lstStyle/>
          <a:p>
            <a:r>
              <a:rPr lang="en-US" sz="2800" dirty="0"/>
              <a:t>4. Carefully cut along the red line (below) separating </a:t>
            </a:r>
          </a:p>
          <a:p>
            <a:r>
              <a:rPr lang="en-US" sz="2800" dirty="0"/>
              <a:t>the “Tail” from the “Left Wing”</a:t>
            </a:r>
          </a:p>
        </p:txBody>
      </p:sp>
      <p:pic>
        <p:nvPicPr>
          <p:cNvPr id="9" name="Picture 8">
            <a:extLst>
              <a:ext uri="{FF2B5EF4-FFF2-40B4-BE49-F238E27FC236}">
                <a16:creationId xmlns:a16="http://schemas.microsoft.com/office/drawing/2014/main" id="{24EF8955-4C9E-47C8-8933-FD0119410D0E}"/>
              </a:ext>
            </a:extLst>
          </p:cNvPr>
          <p:cNvPicPr>
            <a:picLocks noChangeAspect="1"/>
          </p:cNvPicPr>
          <p:nvPr/>
        </p:nvPicPr>
        <p:blipFill>
          <a:blip r:embed="rId4"/>
          <a:stretch>
            <a:fillRect/>
          </a:stretch>
        </p:blipFill>
        <p:spPr>
          <a:xfrm>
            <a:off x="5813066" y="1259607"/>
            <a:ext cx="5833535" cy="3281363"/>
          </a:xfrm>
          <a:prstGeom prst="rect">
            <a:avLst/>
          </a:prstGeom>
        </p:spPr>
      </p:pic>
      <p:sp>
        <p:nvSpPr>
          <p:cNvPr id="10" name="TextBox 9">
            <a:extLst>
              <a:ext uri="{FF2B5EF4-FFF2-40B4-BE49-F238E27FC236}">
                <a16:creationId xmlns:a16="http://schemas.microsoft.com/office/drawing/2014/main" id="{169D010E-0EED-4E3F-8CF4-DDF4998AC43D}"/>
              </a:ext>
            </a:extLst>
          </p:cNvPr>
          <p:cNvSpPr txBox="1"/>
          <p:nvPr/>
        </p:nvSpPr>
        <p:spPr>
          <a:xfrm>
            <a:off x="5267668" y="4591637"/>
            <a:ext cx="6924332" cy="2246769"/>
          </a:xfrm>
          <a:prstGeom prst="rect">
            <a:avLst/>
          </a:prstGeom>
          <a:solidFill>
            <a:schemeClr val="accent1"/>
          </a:solidFill>
        </p:spPr>
        <p:txBody>
          <a:bodyPr wrap="square" rtlCol="0">
            <a:spAutoFit/>
          </a:bodyPr>
          <a:lstStyle/>
          <a:p>
            <a:r>
              <a:rPr lang="en-US" sz="2800" dirty="0"/>
              <a:t>You should have two pieces now that look like this.</a:t>
            </a:r>
          </a:p>
          <a:p>
            <a:r>
              <a:rPr lang="en-US" sz="2800" b="1" dirty="0"/>
              <a:t>R</a:t>
            </a:r>
            <a:r>
              <a:rPr lang="en-US" sz="2800" dirty="0"/>
              <a:t>- Rudder </a:t>
            </a:r>
            <a:r>
              <a:rPr lang="en-US" sz="2800" b="1" dirty="0"/>
              <a:t>E</a:t>
            </a:r>
            <a:r>
              <a:rPr lang="en-US" sz="2800" dirty="0"/>
              <a:t>- Elevon</a:t>
            </a:r>
          </a:p>
          <a:p>
            <a:r>
              <a:rPr lang="en-US" sz="2800" dirty="0">
                <a:solidFill>
                  <a:srgbClr val="FFFF00"/>
                </a:solidFill>
              </a:rPr>
              <a:t>* Great time to label your control surfaces and add TEAM NAME to FPG9</a:t>
            </a:r>
          </a:p>
        </p:txBody>
      </p:sp>
      <p:sp>
        <p:nvSpPr>
          <p:cNvPr id="11" name="TextBox 10">
            <a:extLst>
              <a:ext uri="{FF2B5EF4-FFF2-40B4-BE49-F238E27FC236}">
                <a16:creationId xmlns:a16="http://schemas.microsoft.com/office/drawing/2014/main" id="{61FD2D66-8D46-4171-9CBC-BCC403D2A806}"/>
              </a:ext>
            </a:extLst>
          </p:cNvPr>
          <p:cNvSpPr txBox="1"/>
          <p:nvPr/>
        </p:nvSpPr>
        <p:spPr>
          <a:xfrm>
            <a:off x="9610725" y="2162175"/>
            <a:ext cx="276225" cy="371475"/>
          </a:xfrm>
          <a:prstGeom prst="rect">
            <a:avLst/>
          </a:prstGeom>
          <a:noFill/>
        </p:spPr>
        <p:txBody>
          <a:bodyPr wrap="square" rtlCol="0">
            <a:spAutoFit/>
          </a:bodyPr>
          <a:lstStyle/>
          <a:p>
            <a:r>
              <a:rPr lang="en-US" b="1" dirty="0">
                <a:solidFill>
                  <a:schemeClr val="bg1"/>
                </a:solidFill>
              </a:rPr>
              <a:t>R</a:t>
            </a:r>
          </a:p>
        </p:txBody>
      </p:sp>
      <p:sp>
        <p:nvSpPr>
          <p:cNvPr id="12" name="TextBox 11">
            <a:extLst>
              <a:ext uri="{FF2B5EF4-FFF2-40B4-BE49-F238E27FC236}">
                <a16:creationId xmlns:a16="http://schemas.microsoft.com/office/drawing/2014/main" id="{4C9D1FDF-FBAF-4B52-BBEA-F260E725F97E}"/>
              </a:ext>
            </a:extLst>
          </p:cNvPr>
          <p:cNvSpPr txBox="1"/>
          <p:nvPr/>
        </p:nvSpPr>
        <p:spPr>
          <a:xfrm>
            <a:off x="8382000" y="2495548"/>
            <a:ext cx="352425" cy="371475"/>
          </a:xfrm>
          <a:prstGeom prst="rect">
            <a:avLst/>
          </a:prstGeom>
          <a:noFill/>
        </p:spPr>
        <p:txBody>
          <a:bodyPr wrap="square" rtlCol="0">
            <a:spAutoFit/>
          </a:bodyPr>
          <a:lstStyle/>
          <a:p>
            <a:r>
              <a:rPr lang="en-US" b="1" dirty="0">
                <a:solidFill>
                  <a:schemeClr val="bg1"/>
                </a:solidFill>
              </a:rPr>
              <a:t>E</a:t>
            </a:r>
          </a:p>
        </p:txBody>
      </p:sp>
      <p:sp>
        <p:nvSpPr>
          <p:cNvPr id="13" name="TextBox 12">
            <a:extLst>
              <a:ext uri="{FF2B5EF4-FFF2-40B4-BE49-F238E27FC236}">
                <a16:creationId xmlns:a16="http://schemas.microsoft.com/office/drawing/2014/main" id="{0BCCE799-42BE-4E91-AB74-FE3A7740BFC8}"/>
              </a:ext>
            </a:extLst>
          </p:cNvPr>
          <p:cNvSpPr txBox="1"/>
          <p:nvPr/>
        </p:nvSpPr>
        <p:spPr>
          <a:xfrm>
            <a:off x="9163050" y="3156134"/>
            <a:ext cx="514350" cy="369332"/>
          </a:xfrm>
          <a:prstGeom prst="rect">
            <a:avLst/>
          </a:prstGeom>
          <a:noFill/>
        </p:spPr>
        <p:txBody>
          <a:bodyPr wrap="square" rtlCol="0">
            <a:spAutoFit/>
          </a:bodyPr>
          <a:lstStyle/>
          <a:p>
            <a:r>
              <a:rPr lang="en-US" b="1" dirty="0">
                <a:solidFill>
                  <a:schemeClr val="bg1"/>
                </a:solidFill>
              </a:rPr>
              <a:t>E</a:t>
            </a:r>
          </a:p>
        </p:txBody>
      </p:sp>
      <p:sp>
        <p:nvSpPr>
          <p:cNvPr id="14" name="TextBox 13">
            <a:extLst>
              <a:ext uri="{FF2B5EF4-FFF2-40B4-BE49-F238E27FC236}">
                <a16:creationId xmlns:a16="http://schemas.microsoft.com/office/drawing/2014/main" id="{E8B1BFA8-0446-40F6-9F52-F74EE102D907}"/>
              </a:ext>
            </a:extLst>
          </p:cNvPr>
          <p:cNvSpPr txBox="1"/>
          <p:nvPr/>
        </p:nvSpPr>
        <p:spPr>
          <a:xfrm rot="12895608">
            <a:off x="8291818" y="3402181"/>
            <a:ext cx="876028" cy="371475"/>
          </a:xfrm>
          <a:prstGeom prst="rect">
            <a:avLst/>
          </a:prstGeom>
          <a:noFill/>
        </p:spPr>
        <p:txBody>
          <a:bodyPr wrap="square" rtlCol="0">
            <a:spAutoFit/>
          </a:bodyPr>
          <a:lstStyle/>
          <a:p>
            <a:r>
              <a:rPr lang="en-US" b="1" dirty="0">
                <a:solidFill>
                  <a:schemeClr val="bg2"/>
                </a:solidFill>
              </a:rPr>
              <a:t>AMA</a:t>
            </a:r>
          </a:p>
        </p:txBody>
      </p:sp>
      <p:sp>
        <p:nvSpPr>
          <p:cNvPr id="15" name="TextBox 14">
            <a:extLst>
              <a:ext uri="{FF2B5EF4-FFF2-40B4-BE49-F238E27FC236}">
                <a16:creationId xmlns:a16="http://schemas.microsoft.com/office/drawing/2014/main" id="{98F990D9-B443-4A04-8DBC-1CFF1DE8CB3C}"/>
              </a:ext>
            </a:extLst>
          </p:cNvPr>
          <p:cNvSpPr txBox="1"/>
          <p:nvPr/>
        </p:nvSpPr>
        <p:spPr>
          <a:xfrm rot="15138008">
            <a:off x="7458477" y="2413729"/>
            <a:ext cx="933540" cy="369332"/>
          </a:xfrm>
          <a:prstGeom prst="rect">
            <a:avLst/>
          </a:prstGeom>
          <a:noFill/>
        </p:spPr>
        <p:txBody>
          <a:bodyPr wrap="square" rtlCol="0">
            <a:spAutoFit/>
          </a:bodyPr>
          <a:lstStyle/>
          <a:p>
            <a:r>
              <a:rPr lang="en-US" b="1" dirty="0">
                <a:solidFill>
                  <a:schemeClr val="bg2"/>
                </a:solidFill>
              </a:rPr>
              <a:t>FPG9</a:t>
            </a:r>
          </a:p>
        </p:txBody>
      </p:sp>
    </p:spTree>
    <p:extLst>
      <p:ext uri="{BB962C8B-B14F-4D97-AF65-F5344CB8AC3E}">
        <p14:creationId xmlns:p14="http://schemas.microsoft.com/office/powerpoint/2010/main" val="1192860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74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5E41D-021B-4C4B-83DC-313E648A99AF}"/>
              </a:ext>
            </a:extLst>
          </p:cNvPr>
          <p:cNvSpPr txBox="1"/>
          <p:nvPr/>
        </p:nvSpPr>
        <p:spPr>
          <a:xfrm>
            <a:off x="409575" y="361950"/>
            <a:ext cx="10896600" cy="3046988"/>
          </a:xfrm>
          <a:prstGeom prst="rect">
            <a:avLst/>
          </a:prstGeom>
          <a:noFill/>
        </p:spPr>
        <p:txBody>
          <a:bodyPr wrap="square" rtlCol="0">
            <a:spAutoFit/>
          </a:bodyPr>
          <a:lstStyle/>
          <a:p>
            <a:r>
              <a:rPr lang="en-US" sz="2400" dirty="0">
                <a:solidFill>
                  <a:schemeClr val="bg1"/>
                </a:solidFill>
              </a:rPr>
              <a:t>5. Cut “Slots” and “Slits”.  Make sure the “Slots” are wide enough (about 2mm or the width of your scissor blade). Make sure “Slits” are cut so </a:t>
            </a:r>
            <a:r>
              <a:rPr lang="en-US" sz="2400">
                <a:solidFill>
                  <a:schemeClr val="bg1"/>
                </a:solidFill>
              </a:rPr>
              <a:t>controls move. </a:t>
            </a:r>
            <a:r>
              <a:rPr lang="en-US" sz="2400" dirty="0">
                <a:solidFill>
                  <a:schemeClr val="bg1"/>
                </a:solidFill>
              </a:rPr>
              <a:t>*DO NOT Cut the control surfaces out, the line lightly drawn between the “slits” is the “Hinge Line” that controls pivot on.</a:t>
            </a:r>
          </a:p>
          <a:p>
            <a:endParaRPr lang="en-US" sz="2400" dirty="0">
              <a:solidFill>
                <a:schemeClr val="bg1"/>
              </a:solidFill>
            </a:endParaRPr>
          </a:p>
          <a:p>
            <a:r>
              <a:rPr lang="en-US" sz="2400" dirty="0">
                <a:solidFill>
                  <a:schemeClr val="bg1"/>
                </a:solidFill>
              </a:rPr>
              <a:t>6. Join “Tail” to Wing. The “Tail” “Slot” should slide into the Wing “Slot” so that the “Tail” can be positioned at a 90 degree or Right angle to the wing with no binding.  *This is an important detail! “ATD” </a:t>
            </a:r>
          </a:p>
        </p:txBody>
      </p:sp>
      <p:pic>
        <p:nvPicPr>
          <p:cNvPr id="5" name="Picture 4">
            <a:extLst>
              <a:ext uri="{FF2B5EF4-FFF2-40B4-BE49-F238E27FC236}">
                <a16:creationId xmlns:a16="http://schemas.microsoft.com/office/drawing/2014/main" id="{36EF61F1-5D8A-4719-9AC4-A98C2976BF43}"/>
              </a:ext>
            </a:extLst>
          </p:cNvPr>
          <p:cNvPicPr>
            <a:picLocks noChangeAspect="1"/>
          </p:cNvPicPr>
          <p:nvPr/>
        </p:nvPicPr>
        <p:blipFill>
          <a:blip r:embed="rId3"/>
          <a:stretch>
            <a:fillRect/>
          </a:stretch>
        </p:blipFill>
        <p:spPr>
          <a:xfrm>
            <a:off x="8787160" y="2953444"/>
            <a:ext cx="344143" cy="344143"/>
          </a:xfrm>
          <a:prstGeom prst="rect">
            <a:avLst/>
          </a:prstGeom>
          <a:effectLst>
            <a:softEdge rad="0"/>
          </a:effectLst>
        </p:spPr>
      </p:pic>
      <p:pic>
        <p:nvPicPr>
          <p:cNvPr id="7" name="Picture 6">
            <a:extLst>
              <a:ext uri="{FF2B5EF4-FFF2-40B4-BE49-F238E27FC236}">
                <a16:creationId xmlns:a16="http://schemas.microsoft.com/office/drawing/2014/main" id="{0F0BE22E-7B63-4F2F-9FCD-75081EB247F7}"/>
              </a:ext>
            </a:extLst>
          </p:cNvPr>
          <p:cNvPicPr>
            <a:picLocks noChangeAspect="1"/>
          </p:cNvPicPr>
          <p:nvPr/>
        </p:nvPicPr>
        <p:blipFill>
          <a:blip r:embed="rId4"/>
          <a:stretch>
            <a:fillRect/>
          </a:stretch>
        </p:blipFill>
        <p:spPr>
          <a:xfrm>
            <a:off x="562179" y="3574796"/>
            <a:ext cx="5395608" cy="3035030"/>
          </a:xfrm>
          <a:prstGeom prst="rect">
            <a:avLst/>
          </a:prstGeom>
        </p:spPr>
      </p:pic>
      <p:pic>
        <p:nvPicPr>
          <p:cNvPr id="9" name="Picture 8">
            <a:extLst>
              <a:ext uri="{FF2B5EF4-FFF2-40B4-BE49-F238E27FC236}">
                <a16:creationId xmlns:a16="http://schemas.microsoft.com/office/drawing/2014/main" id="{600AA0D1-1DBC-468B-A642-6BE3988B327B}"/>
              </a:ext>
            </a:extLst>
          </p:cNvPr>
          <p:cNvPicPr>
            <a:picLocks noChangeAspect="1"/>
          </p:cNvPicPr>
          <p:nvPr/>
        </p:nvPicPr>
        <p:blipFill>
          <a:blip r:embed="rId5"/>
          <a:stretch>
            <a:fillRect/>
          </a:stretch>
        </p:blipFill>
        <p:spPr>
          <a:xfrm>
            <a:off x="6326158" y="3416627"/>
            <a:ext cx="3377716" cy="3151762"/>
          </a:xfrm>
          <a:prstGeom prst="rect">
            <a:avLst/>
          </a:prstGeom>
        </p:spPr>
      </p:pic>
      <p:sp>
        <p:nvSpPr>
          <p:cNvPr id="2" name="TextBox 1">
            <a:extLst>
              <a:ext uri="{FF2B5EF4-FFF2-40B4-BE49-F238E27FC236}">
                <a16:creationId xmlns:a16="http://schemas.microsoft.com/office/drawing/2014/main" id="{A5247DCF-8D28-401D-9D06-1ECA1417A5E1}"/>
              </a:ext>
            </a:extLst>
          </p:cNvPr>
          <p:cNvSpPr txBox="1"/>
          <p:nvPr/>
        </p:nvSpPr>
        <p:spPr>
          <a:xfrm>
            <a:off x="2709755" y="5446541"/>
            <a:ext cx="1048208" cy="307777"/>
          </a:xfrm>
          <a:prstGeom prst="rect">
            <a:avLst/>
          </a:prstGeom>
          <a:noFill/>
        </p:spPr>
        <p:txBody>
          <a:bodyPr wrap="square" rtlCol="0">
            <a:spAutoFit/>
          </a:bodyPr>
          <a:lstStyle/>
          <a:p>
            <a:r>
              <a:rPr lang="en-US" sz="1400" b="1" dirty="0">
                <a:solidFill>
                  <a:schemeClr val="bg1"/>
                </a:solidFill>
              </a:rPr>
              <a:t>“SLOTS”</a:t>
            </a:r>
          </a:p>
        </p:txBody>
      </p:sp>
      <p:cxnSp>
        <p:nvCxnSpPr>
          <p:cNvPr id="6" name="Straight Arrow Connector 5">
            <a:extLst>
              <a:ext uri="{FF2B5EF4-FFF2-40B4-BE49-F238E27FC236}">
                <a16:creationId xmlns:a16="http://schemas.microsoft.com/office/drawing/2014/main" id="{AEE6D869-5E86-49F9-B4C2-26B33E9A5708}"/>
              </a:ext>
            </a:extLst>
          </p:cNvPr>
          <p:cNvCxnSpPr/>
          <p:nvPr/>
        </p:nvCxnSpPr>
        <p:spPr>
          <a:xfrm flipV="1">
            <a:off x="3267307" y="5185317"/>
            <a:ext cx="0" cy="26122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1AC395C-9BFF-4C8A-9A9B-9DC1E3D7370E}"/>
              </a:ext>
            </a:extLst>
          </p:cNvPr>
          <p:cNvCxnSpPr>
            <a:cxnSpLocks/>
          </p:cNvCxnSpPr>
          <p:nvPr/>
        </p:nvCxnSpPr>
        <p:spPr>
          <a:xfrm flipV="1">
            <a:off x="3407079" y="5006898"/>
            <a:ext cx="420769" cy="43964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16B6E88-3B6B-4325-A7BF-1390E946DF6E}"/>
              </a:ext>
            </a:extLst>
          </p:cNvPr>
          <p:cNvSpPr txBox="1"/>
          <p:nvPr/>
        </p:nvSpPr>
        <p:spPr>
          <a:xfrm>
            <a:off x="4464259" y="3652536"/>
            <a:ext cx="804353" cy="369332"/>
          </a:xfrm>
          <a:prstGeom prst="rect">
            <a:avLst/>
          </a:prstGeom>
          <a:noFill/>
        </p:spPr>
        <p:txBody>
          <a:bodyPr wrap="square" rtlCol="0">
            <a:spAutoFit/>
          </a:bodyPr>
          <a:lstStyle/>
          <a:p>
            <a:r>
              <a:rPr lang="en-US" dirty="0"/>
              <a:t>“Slits”</a:t>
            </a:r>
          </a:p>
        </p:txBody>
      </p:sp>
      <p:cxnSp>
        <p:nvCxnSpPr>
          <p:cNvPr id="15" name="Straight Arrow Connector 14">
            <a:extLst>
              <a:ext uri="{FF2B5EF4-FFF2-40B4-BE49-F238E27FC236}">
                <a16:creationId xmlns:a16="http://schemas.microsoft.com/office/drawing/2014/main" id="{6E7695A0-2698-4591-A5BF-BFEF977995D0}"/>
              </a:ext>
            </a:extLst>
          </p:cNvPr>
          <p:cNvCxnSpPr>
            <a:stCxn id="12" idx="1"/>
          </p:cNvCxnSpPr>
          <p:nvPr/>
        </p:nvCxnSpPr>
        <p:spPr>
          <a:xfrm flipH="1">
            <a:off x="3233859" y="3837202"/>
            <a:ext cx="1230400" cy="83515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464AF91-725B-40B7-9D32-176DC6C930C2}"/>
              </a:ext>
            </a:extLst>
          </p:cNvPr>
          <p:cNvCxnSpPr>
            <a:cxnSpLocks/>
            <a:stCxn id="12" idx="1"/>
          </p:cNvCxnSpPr>
          <p:nvPr/>
        </p:nvCxnSpPr>
        <p:spPr>
          <a:xfrm flipH="1">
            <a:off x="4371584" y="3837202"/>
            <a:ext cx="92675" cy="41757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39DCD92-50A1-42B0-AA9B-DA8B66E3B06A}"/>
              </a:ext>
            </a:extLst>
          </p:cNvPr>
          <p:cNvCxnSpPr/>
          <p:nvPr/>
        </p:nvCxnSpPr>
        <p:spPr>
          <a:xfrm>
            <a:off x="7460166" y="4516005"/>
            <a:ext cx="122663" cy="251732"/>
          </a:xfrm>
          <a:prstGeom prst="line">
            <a:avLst/>
          </a:prstGeom>
          <a:ln w="127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BCA2EBA-7693-4333-9AD5-14D916BB798F}"/>
              </a:ext>
            </a:extLst>
          </p:cNvPr>
          <p:cNvCxnSpPr>
            <a:cxnSpLocks/>
          </p:cNvCxnSpPr>
          <p:nvPr/>
        </p:nvCxnSpPr>
        <p:spPr>
          <a:xfrm>
            <a:off x="8105363" y="5348614"/>
            <a:ext cx="262023" cy="187890"/>
          </a:xfrm>
          <a:prstGeom prst="line">
            <a:avLst/>
          </a:prstGeom>
          <a:ln w="127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925010F-A678-408F-A1C4-022833B7EB71}"/>
              </a:ext>
            </a:extLst>
          </p:cNvPr>
          <p:cNvCxnSpPr>
            <a:cxnSpLocks/>
          </p:cNvCxnSpPr>
          <p:nvPr/>
        </p:nvCxnSpPr>
        <p:spPr>
          <a:xfrm>
            <a:off x="7916449" y="4767737"/>
            <a:ext cx="0" cy="129940"/>
          </a:xfrm>
          <a:prstGeom prst="line">
            <a:avLst/>
          </a:prstGeom>
          <a:ln w="127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580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46000">
              <a:srgbClr val="3596BF"/>
            </a:gs>
            <a:gs pos="7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FA6DB1-EEBC-445D-9E81-0D317EE301D7}"/>
              </a:ext>
            </a:extLst>
          </p:cNvPr>
          <p:cNvPicPr>
            <a:picLocks noChangeAspect="1"/>
          </p:cNvPicPr>
          <p:nvPr/>
        </p:nvPicPr>
        <p:blipFill>
          <a:blip r:embed="rId3"/>
          <a:stretch>
            <a:fillRect/>
          </a:stretch>
        </p:blipFill>
        <p:spPr>
          <a:xfrm>
            <a:off x="7207949" y="2143125"/>
            <a:ext cx="3536156" cy="4714875"/>
          </a:xfrm>
          <a:prstGeom prst="rect">
            <a:avLst/>
          </a:prstGeom>
        </p:spPr>
      </p:pic>
      <p:sp>
        <p:nvSpPr>
          <p:cNvPr id="6" name="TextBox 5">
            <a:extLst>
              <a:ext uri="{FF2B5EF4-FFF2-40B4-BE49-F238E27FC236}">
                <a16:creationId xmlns:a16="http://schemas.microsoft.com/office/drawing/2014/main" id="{36FD33DC-8868-4CB6-97EB-620BF928D667}"/>
              </a:ext>
            </a:extLst>
          </p:cNvPr>
          <p:cNvSpPr txBox="1"/>
          <p:nvPr/>
        </p:nvSpPr>
        <p:spPr>
          <a:xfrm>
            <a:off x="0" y="764642"/>
            <a:ext cx="12280490" cy="5262979"/>
          </a:xfrm>
          <a:prstGeom prst="rect">
            <a:avLst/>
          </a:prstGeom>
          <a:noFill/>
        </p:spPr>
        <p:txBody>
          <a:bodyPr wrap="square" rtlCol="0">
            <a:spAutoFit/>
          </a:bodyPr>
          <a:lstStyle/>
          <a:p>
            <a:r>
              <a:rPr lang="en-US" sz="2800" b="1" i="1" dirty="0">
                <a:solidFill>
                  <a:srgbClr val="FFFF00"/>
                </a:solidFill>
              </a:rPr>
              <a:t>Time for an “ATD” Check!</a:t>
            </a:r>
            <a:endParaRPr lang="en-US" sz="2800" dirty="0">
              <a:solidFill>
                <a:srgbClr val="FFFF00"/>
              </a:solidFill>
            </a:endParaRPr>
          </a:p>
          <a:p>
            <a:r>
              <a:rPr lang="en-US" sz="2000" b="1" dirty="0">
                <a:solidFill>
                  <a:srgbClr val="FFFF00"/>
                </a:solidFill>
              </a:rPr>
              <a:t>(A great job for your “QA”- Quality Assurance people or person).</a:t>
            </a:r>
          </a:p>
          <a:p>
            <a:endParaRPr lang="en-US" sz="2000" b="1" dirty="0">
              <a:solidFill>
                <a:srgbClr val="FFFF00"/>
              </a:solidFill>
            </a:endParaRPr>
          </a:p>
          <a:p>
            <a:r>
              <a:rPr lang="en-US" sz="2800" b="1" i="1" dirty="0"/>
              <a:t>Have we:</a:t>
            </a:r>
          </a:p>
          <a:p>
            <a:endParaRPr lang="en-US" b="1" dirty="0">
              <a:solidFill>
                <a:schemeClr val="bg1"/>
              </a:solidFill>
              <a:latin typeface="Arial Black" panose="020B0A04020102020204" pitchFamily="34" charset="0"/>
            </a:endParaRPr>
          </a:p>
          <a:p>
            <a:r>
              <a:rPr lang="en-US" b="1" dirty="0">
                <a:solidFill>
                  <a:schemeClr val="bg1"/>
                </a:solidFill>
                <a:latin typeface="Arial Black" panose="020B0A04020102020204" pitchFamily="34" charset="0"/>
              </a:rPr>
              <a:t>&gt; Labelled our control surfaces- R- Rudder E- Elevon? </a:t>
            </a:r>
          </a:p>
          <a:p>
            <a:r>
              <a:rPr lang="en-US" dirty="0">
                <a:solidFill>
                  <a:schemeClr val="bg1"/>
                </a:solidFill>
                <a:latin typeface="Arial Rounded MT Bold" panose="020F0704030504030204" pitchFamily="34" charset="0"/>
              </a:rPr>
              <a:t>*Note: </a:t>
            </a:r>
            <a:r>
              <a:rPr lang="en-US" b="1" dirty="0">
                <a:solidFill>
                  <a:schemeClr val="bg1"/>
                </a:solidFill>
              </a:rPr>
              <a:t>Elevons combine an Elevator (pitch) and Aileron (roll)</a:t>
            </a:r>
          </a:p>
          <a:p>
            <a:endParaRPr lang="en-US" b="1" dirty="0">
              <a:solidFill>
                <a:schemeClr val="bg1"/>
              </a:solidFill>
            </a:endParaRPr>
          </a:p>
          <a:p>
            <a:r>
              <a:rPr lang="en-US" b="1" dirty="0">
                <a:solidFill>
                  <a:schemeClr val="bg1"/>
                </a:solidFill>
                <a:latin typeface="Arial Black" panose="020B0A04020102020204" pitchFamily="34" charset="0"/>
              </a:rPr>
              <a:t>&gt; Lightly drawn lines for hinges </a:t>
            </a:r>
            <a:r>
              <a:rPr lang="en-US" b="1" dirty="0">
                <a:solidFill>
                  <a:schemeClr val="bg1"/>
                </a:solidFill>
              </a:rPr>
              <a:t>(blue lines in photo below)?</a:t>
            </a:r>
          </a:p>
          <a:p>
            <a:endParaRPr lang="en-US" b="1" dirty="0">
              <a:solidFill>
                <a:schemeClr val="bg1"/>
              </a:solidFill>
            </a:endParaRPr>
          </a:p>
          <a:p>
            <a:r>
              <a:rPr lang="en-US" b="1" dirty="0">
                <a:solidFill>
                  <a:schemeClr val="bg1"/>
                </a:solidFill>
                <a:latin typeface="Arial Black" panose="020B0A04020102020204" pitchFamily="34" charset="0"/>
              </a:rPr>
              <a:t>&gt; Cut the “Slits” to allow controls to move?</a:t>
            </a:r>
          </a:p>
          <a:p>
            <a:endParaRPr lang="en-US" b="1" dirty="0">
              <a:solidFill>
                <a:schemeClr val="bg1"/>
              </a:solidFill>
              <a:latin typeface="Arial Black" panose="020B0A04020102020204" pitchFamily="34" charset="0"/>
            </a:endParaRPr>
          </a:p>
          <a:p>
            <a:r>
              <a:rPr lang="en-US" b="1" dirty="0">
                <a:solidFill>
                  <a:schemeClr val="bg1"/>
                </a:solidFill>
                <a:latin typeface="Arial Black" panose="020B0A04020102020204" pitchFamily="34" charset="0"/>
              </a:rPr>
              <a:t>&gt; Made sure our “Slots” allow the tail to be at a </a:t>
            </a:r>
          </a:p>
          <a:p>
            <a:r>
              <a:rPr lang="en-US" b="1" dirty="0">
                <a:solidFill>
                  <a:schemeClr val="bg1"/>
                </a:solidFill>
                <a:latin typeface="Arial Black" panose="020B0A04020102020204" pitchFamily="34" charset="0"/>
              </a:rPr>
              <a:t>right angle with no binding?</a:t>
            </a:r>
          </a:p>
          <a:p>
            <a:endParaRPr lang="en-US" b="1" dirty="0">
              <a:solidFill>
                <a:schemeClr val="bg1"/>
              </a:solidFill>
              <a:latin typeface="Arial Black" panose="020B0A04020102020204" pitchFamily="34" charset="0"/>
            </a:endParaRPr>
          </a:p>
          <a:p>
            <a:endParaRPr lang="en-US" b="1" dirty="0">
              <a:solidFill>
                <a:schemeClr val="bg1"/>
              </a:solidFill>
              <a:latin typeface="Arial Black" panose="020B0A04020102020204" pitchFamily="34" charset="0"/>
            </a:endParaRPr>
          </a:p>
          <a:p>
            <a:r>
              <a:rPr lang="en-US" sz="2400" b="1" i="1" dirty="0">
                <a:latin typeface="Arial Black" panose="020B0A04020102020204" pitchFamily="34" charset="0"/>
              </a:rPr>
              <a:t>YES? Good, let’s finish…</a:t>
            </a:r>
            <a:endParaRPr lang="en-US" sz="2400" b="1" i="1" dirty="0"/>
          </a:p>
        </p:txBody>
      </p:sp>
      <p:sp>
        <p:nvSpPr>
          <p:cNvPr id="7" name="TextBox 6">
            <a:extLst>
              <a:ext uri="{FF2B5EF4-FFF2-40B4-BE49-F238E27FC236}">
                <a16:creationId xmlns:a16="http://schemas.microsoft.com/office/drawing/2014/main" id="{D7B47854-AEA5-4F00-A3E7-5A3D10B628D7}"/>
              </a:ext>
            </a:extLst>
          </p:cNvPr>
          <p:cNvSpPr txBox="1"/>
          <p:nvPr/>
        </p:nvSpPr>
        <p:spPr>
          <a:xfrm>
            <a:off x="8058648" y="3358938"/>
            <a:ext cx="885217" cy="276999"/>
          </a:xfrm>
          <a:prstGeom prst="rect">
            <a:avLst/>
          </a:prstGeom>
          <a:noFill/>
        </p:spPr>
        <p:txBody>
          <a:bodyPr wrap="square" rtlCol="0">
            <a:spAutoFit/>
          </a:bodyPr>
          <a:lstStyle/>
          <a:p>
            <a:r>
              <a:rPr lang="en-US" sz="1200" b="1" dirty="0">
                <a:solidFill>
                  <a:schemeClr val="bg1"/>
                </a:solidFill>
              </a:rPr>
              <a:t>Hinge</a:t>
            </a:r>
          </a:p>
        </p:txBody>
      </p:sp>
      <p:sp>
        <p:nvSpPr>
          <p:cNvPr id="8" name="Rectangle 7">
            <a:extLst>
              <a:ext uri="{FF2B5EF4-FFF2-40B4-BE49-F238E27FC236}">
                <a16:creationId xmlns:a16="http://schemas.microsoft.com/office/drawing/2014/main" id="{EE416CB5-6688-442F-A35A-1181CA2EEC58}"/>
              </a:ext>
            </a:extLst>
          </p:cNvPr>
          <p:cNvSpPr/>
          <p:nvPr/>
        </p:nvSpPr>
        <p:spPr>
          <a:xfrm>
            <a:off x="8501256" y="4969969"/>
            <a:ext cx="617477" cy="276999"/>
          </a:xfrm>
          <a:prstGeom prst="rect">
            <a:avLst/>
          </a:prstGeom>
        </p:spPr>
        <p:txBody>
          <a:bodyPr wrap="none">
            <a:spAutoFit/>
          </a:bodyPr>
          <a:lstStyle/>
          <a:p>
            <a:r>
              <a:rPr lang="en-US" sz="1200" b="1" dirty="0">
                <a:solidFill>
                  <a:schemeClr val="bg1"/>
                </a:solidFill>
              </a:rPr>
              <a:t>Hinge</a:t>
            </a:r>
          </a:p>
        </p:txBody>
      </p:sp>
      <p:sp>
        <p:nvSpPr>
          <p:cNvPr id="10" name="TextBox 9">
            <a:extLst>
              <a:ext uri="{FF2B5EF4-FFF2-40B4-BE49-F238E27FC236}">
                <a16:creationId xmlns:a16="http://schemas.microsoft.com/office/drawing/2014/main" id="{4B285507-49C2-4E17-8F69-9B25DA1D6A9A}"/>
              </a:ext>
            </a:extLst>
          </p:cNvPr>
          <p:cNvSpPr txBox="1"/>
          <p:nvPr/>
        </p:nvSpPr>
        <p:spPr>
          <a:xfrm>
            <a:off x="9316273" y="5496336"/>
            <a:ext cx="617477" cy="307777"/>
          </a:xfrm>
          <a:prstGeom prst="rect">
            <a:avLst/>
          </a:prstGeom>
          <a:noFill/>
        </p:spPr>
        <p:txBody>
          <a:bodyPr wrap="square" rtlCol="0">
            <a:spAutoFit/>
          </a:bodyPr>
          <a:lstStyle/>
          <a:p>
            <a:r>
              <a:rPr lang="en-US" sz="1400" b="1" dirty="0">
                <a:solidFill>
                  <a:schemeClr val="bg1"/>
                </a:solidFill>
              </a:rPr>
              <a:t>slits</a:t>
            </a:r>
          </a:p>
        </p:txBody>
      </p:sp>
      <p:sp>
        <p:nvSpPr>
          <p:cNvPr id="2" name="TextBox 1">
            <a:extLst>
              <a:ext uri="{FF2B5EF4-FFF2-40B4-BE49-F238E27FC236}">
                <a16:creationId xmlns:a16="http://schemas.microsoft.com/office/drawing/2014/main" id="{83BFD4ED-5BCB-4FC9-87E1-D50F6606EB80}"/>
              </a:ext>
            </a:extLst>
          </p:cNvPr>
          <p:cNvSpPr txBox="1"/>
          <p:nvPr/>
        </p:nvSpPr>
        <p:spPr>
          <a:xfrm>
            <a:off x="8058648" y="4164453"/>
            <a:ext cx="678425" cy="276999"/>
          </a:xfrm>
          <a:prstGeom prst="rect">
            <a:avLst/>
          </a:prstGeom>
          <a:noFill/>
        </p:spPr>
        <p:txBody>
          <a:bodyPr wrap="square" rtlCol="0">
            <a:spAutoFit/>
          </a:bodyPr>
          <a:lstStyle/>
          <a:p>
            <a:r>
              <a:rPr lang="en-US" sz="1200" b="1" dirty="0">
                <a:solidFill>
                  <a:schemeClr val="bg1"/>
                </a:solidFill>
              </a:rPr>
              <a:t>Slots</a:t>
            </a:r>
          </a:p>
        </p:txBody>
      </p:sp>
    </p:spTree>
    <p:extLst>
      <p:ext uri="{BB962C8B-B14F-4D97-AF65-F5344CB8AC3E}">
        <p14:creationId xmlns:p14="http://schemas.microsoft.com/office/powerpoint/2010/main" val="3427368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55000">
              <a:srgbClr val="3596BF"/>
            </a:gs>
            <a:gs pos="31000">
              <a:schemeClr val="bg2">
                <a:tint val="97000"/>
                <a:hueMod val="92000"/>
                <a:satMod val="169000"/>
                <a:lumMod val="164000"/>
              </a:schemeClr>
            </a:gs>
            <a:gs pos="63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F71808-79C3-4692-AAD6-83871184FEA7}"/>
              </a:ext>
            </a:extLst>
          </p:cNvPr>
          <p:cNvSpPr txBox="1"/>
          <p:nvPr/>
        </p:nvSpPr>
        <p:spPr>
          <a:xfrm>
            <a:off x="399129" y="-81253"/>
            <a:ext cx="7686675" cy="3185487"/>
          </a:xfrm>
          <a:prstGeom prst="rect">
            <a:avLst/>
          </a:prstGeom>
          <a:noFill/>
        </p:spPr>
        <p:txBody>
          <a:bodyPr wrap="square" rtlCol="0">
            <a:spAutoFit/>
          </a:bodyPr>
          <a:lstStyle/>
          <a:p>
            <a:endParaRPr lang="en-US" sz="2400" b="1" dirty="0">
              <a:solidFill>
                <a:srgbClr val="FFFF00"/>
              </a:solidFill>
              <a:latin typeface="Comic Sans MS" panose="030F0702030302020204" pitchFamily="66" charset="0"/>
            </a:endParaRPr>
          </a:p>
          <a:p>
            <a:r>
              <a:rPr lang="en-US" sz="2400" b="1" dirty="0">
                <a:solidFill>
                  <a:srgbClr val="FFFF00"/>
                </a:solidFill>
                <a:latin typeface="Comic Sans MS" panose="030F0702030302020204" pitchFamily="66" charset="0"/>
              </a:rPr>
              <a:t>Almost done!  Great job so far.</a:t>
            </a:r>
          </a:p>
          <a:p>
            <a:endParaRPr lang="en-US" sz="900" dirty="0">
              <a:solidFill>
                <a:schemeClr val="bg1"/>
              </a:solidFill>
              <a:latin typeface="Comic Sans MS" panose="030F0702030302020204" pitchFamily="66" charset="0"/>
            </a:endParaRPr>
          </a:p>
          <a:p>
            <a:r>
              <a:rPr lang="en-US" sz="2400" b="1" dirty="0">
                <a:solidFill>
                  <a:schemeClr val="bg1"/>
                </a:solidFill>
              </a:rPr>
              <a:t>7. Time to tape the “Tail” onto the Wing, Using small pieces of tape secure top and bottom of tail while keeping the right angle.  </a:t>
            </a:r>
          </a:p>
          <a:p>
            <a:endParaRPr lang="en-US" sz="2400" b="1" dirty="0">
              <a:solidFill>
                <a:schemeClr val="bg1"/>
              </a:solidFill>
            </a:endParaRPr>
          </a:p>
          <a:p>
            <a:r>
              <a:rPr lang="en-US" sz="2400" b="1" dirty="0">
                <a:solidFill>
                  <a:schemeClr val="bg1"/>
                </a:solidFill>
              </a:rPr>
              <a:t>8. Tape the penny under the flap</a:t>
            </a:r>
          </a:p>
          <a:p>
            <a:r>
              <a:rPr lang="en-US" sz="2400" b="1" dirty="0">
                <a:solidFill>
                  <a:schemeClr val="bg1"/>
                </a:solidFill>
              </a:rPr>
              <a:t>On the nose (front) of glider.</a:t>
            </a:r>
          </a:p>
        </p:txBody>
      </p:sp>
      <p:pic>
        <p:nvPicPr>
          <p:cNvPr id="6" name="Picture 5">
            <a:extLst>
              <a:ext uri="{FF2B5EF4-FFF2-40B4-BE49-F238E27FC236}">
                <a16:creationId xmlns:a16="http://schemas.microsoft.com/office/drawing/2014/main" id="{EEABC5E0-27D4-4EBF-928D-C270BA9C65D0}"/>
              </a:ext>
            </a:extLst>
          </p:cNvPr>
          <p:cNvPicPr>
            <a:picLocks noChangeAspect="1"/>
          </p:cNvPicPr>
          <p:nvPr/>
        </p:nvPicPr>
        <p:blipFill>
          <a:blip r:embed="rId3"/>
          <a:stretch>
            <a:fillRect/>
          </a:stretch>
        </p:blipFill>
        <p:spPr>
          <a:xfrm>
            <a:off x="5739159" y="1501259"/>
            <a:ext cx="5552381" cy="5180952"/>
          </a:xfrm>
          <a:prstGeom prst="rect">
            <a:avLst/>
          </a:prstGeom>
        </p:spPr>
      </p:pic>
      <p:sp>
        <p:nvSpPr>
          <p:cNvPr id="8" name="TextBox 7">
            <a:extLst>
              <a:ext uri="{FF2B5EF4-FFF2-40B4-BE49-F238E27FC236}">
                <a16:creationId xmlns:a16="http://schemas.microsoft.com/office/drawing/2014/main" id="{385BD7E4-669C-4132-AD85-DD6AF50FBAD9}"/>
              </a:ext>
            </a:extLst>
          </p:cNvPr>
          <p:cNvSpPr txBox="1"/>
          <p:nvPr/>
        </p:nvSpPr>
        <p:spPr>
          <a:xfrm>
            <a:off x="7915275" y="4580992"/>
            <a:ext cx="847725" cy="369332"/>
          </a:xfrm>
          <a:prstGeom prst="rect">
            <a:avLst/>
          </a:prstGeom>
          <a:noFill/>
        </p:spPr>
        <p:txBody>
          <a:bodyPr wrap="square" rtlCol="0">
            <a:spAutoFit/>
          </a:bodyPr>
          <a:lstStyle/>
          <a:p>
            <a:r>
              <a:rPr lang="en-US" dirty="0">
                <a:solidFill>
                  <a:schemeClr val="bg1"/>
                </a:solidFill>
              </a:rPr>
              <a:t>Tape</a:t>
            </a:r>
          </a:p>
        </p:txBody>
      </p:sp>
      <p:sp>
        <p:nvSpPr>
          <p:cNvPr id="9" name="Rectangle 8">
            <a:extLst>
              <a:ext uri="{FF2B5EF4-FFF2-40B4-BE49-F238E27FC236}">
                <a16:creationId xmlns:a16="http://schemas.microsoft.com/office/drawing/2014/main" id="{3616FEAA-ACD1-480A-8402-4EB3464C629A}"/>
              </a:ext>
            </a:extLst>
          </p:cNvPr>
          <p:cNvSpPr/>
          <p:nvPr/>
        </p:nvSpPr>
        <p:spPr>
          <a:xfrm>
            <a:off x="7101280" y="3816548"/>
            <a:ext cx="747320" cy="369332"/>
          </a:xfrm>
          <a:prstGeom prst="rect">
            <a:avLst/>
          </a:prstGeom>
        </p:spPr>
        <p:txBody>
          <a:bodyPr wrap="none">
            <a:spAutoFit/>
          </a:bodyPr>
          <a:lstStyle/>
          <a:p>
            <a:r>
              <a:rPr lang="en-US" dirty="0">
                <a:solidFill>
                  <a:schemeClr val="bg1"/>
                </a:solidFill>
              </a:rPr>
              <a:t>Tape</a:t>
            </a:r>
            <a:endParaRPr lang="en-US" dirty="0"/>
          </a:p>
        </p:txBody>
      </p:sp>
      <p:sp>
        <p:nvSpPr>
          <p:cNvPr id="10" name="Rectangle 9">
            <a:extLst>
              <a:ext uri="{FF2B5EF4-FFF2-40B4-BE49-F238E27FC236}">
                <a16:creationId xmlns:a16="http://schemas.microsoft.com/office/drawing/2014/main" id="{B5D21214-9351-449C-938B-B9BB2B8BA945}"/>
              </a:ext>
            </a:extLst>
          </p:cNvPr>
          <p:cNvSpPr/>
          <p:nvPr/>
        </p:nvSpPr>
        <p:spPr>
          <a:xfrm>
            <a:off x="6641895" y="5036693"/>
            <a:ext cx="747320" cy="369332"/>
          </a:xfrm>
          <a:prstGeom prst="rect">
            <a:avLst/>
          </a:prstGeom>
        </p:spPr>
        <p:txBody>
          <a:bodyPr wrap="none">
            <a:spAutoFit/>
          </a:bodyPr>
          <a:lstStyle/>
          <a:p>
            <a:r>
              <a:rPr lang="en-US" dirty="0">
                <a:solidFill>
                  <a:schemeClr val="bg1"/>
                </a:solidFill>
              </a:rPr>
              <a:t>Tape</a:t>
            </a:r>
            <a:endParaRPr lang="en-US" dirty="0"/>
          </a:p>
        </p:txBody>
      </p:sp>
      <p:sp>
        <p:nvSpPr>
          <p:cNvPr id="11" name="TextBox 10">
            <a:extLst>
              <a:ext uri="{FF2B5EF4-FFF2-40B4-BE49-F238E27FC236}">
                <a16:creationId xmlns:a16="http://schemas.microsoft.com/office/drawing/2014/main" id="{10B6B8CB-2725-439A-9222-957019467E5C}"/>
              </a:ext>
            </a:extLst>
          </p:cNvPr>
          <p:cNvSpPr txBox="1"/>
          <p:nvPr/>
        </p:nvSpPr>
        <p:spPr>
          <a:xfrm>
            <a:off x="8705850" y="3362564"/>
            <a:ext cx="2181225" cy="646331"/>
          </a:xfrm>
          <a:prstGeom prst="rect">
            <a:avLst/>
          </a:prstGeom>
          <a:noFill/>
        </p:spPr>
        <p:txBody>
          <a:bodyPr wrap="square" rtlCol="0">
            <a:spAutoFit/>
          </a:bodyPr>
          <a:lstStyle/>
          <a:p>
            <a:r>
              <a:rPr lang="en-US" b="1" dirty="0">
                <a:solidFill>
                  <a:schemeClr val="bg1"/>
                </a:solidFill>
              </a:rPr>
              <a:t>* Tape top and bottom of “Tail”</a:t>
            </a:r>
          </a:p>
        </p:txBody>
      </p:sp>
      <p:sp>
        <p:nvSpPr>
          <p:cNvPr id="12" name="TextBox 11">
            <a:extLst>
              <a:ext uri="{FF2B5EF4-FFF2-40B4-BE49-F238E27FC236}">
                <a16:creationId xmlns:a16="http://schemas.microsoft.com/office/drawing/2014/main" id="{41EF4B95-5D17-45F3-B59C-DA28A8AA20CF}"/>
              </a:ext>
            </a:extLst>
          </p:cNvPr>
          <p:cNvSpPr txBox="1"/>
          <p:nvPr/>
        </p:nvSpPr>
        <p:spPr>
          <a:xfrm>
            <a:off x="581025" y="3166947"/>
            <a:ext cx="5158134" cy="3046988"/>
          </a:xfrm>
          <a:prstGeom prst="rect">
            <a:avLst/>
          </a:prstGeom>
          <a:noFill/>
        </p:spPr>
        <p:txBody>
          <a:bodyPr wrap="square" rtlCol="0">
            <a:spAutoFit/>
          </a:bodyPr>
          <a:lstStyle/>
          <a:p>
            <a:r>
              <a:rPr lang="en-US" sz="3200" dirty="0">
                <a:latin typeface="Comic Sans MS" panose="030F0702030302020204" pitchFamily="66" charset="0"/>
              </a:rPr>
              <a:t>So what’s with the penny?  Why do we add that?</a:t>
            </a:r>
          </a:p>
          <a:p>
            <a:endParaRPr lang="en-US" sz="3200" dirty="0">
              <a:latin typeface="Comic Sans MS" panose="030F0702030302020204" pitchFamily="66" charset="0"/>
            </a:endParaRPr>
          </a:p>
          <a:p>
            <a:r>
              <a:rPr lang="en-US" sz="3200" dirty="0">
                <a:latin typeface="Comic Sans MS" panose="030F0702030302020204" pitchFamily="66" charset="0"/>
              </a:rPr>
              <a:t>“</a:t>
            </a:r>
            <a:r>
              <a:rPr lang="en-US" sz="3200" b="1" dirty="0">
                <a:latin typeface="Comic Sans MS" panose="030F0702030302020204" pitchFamily="66" charset="0"/>
              </a:rPr>
              <a:t>C</a:t>
            </a:r>
            <a:r>
              <a:rPr lang="en-US" sz="3200" dirty="0">
                <a:latin typeface="Comic Sans MS" panose="030F0702030302020204" pitchFamily="66" charset="0"/>
              </a:rPr>
              <a:t>” if you are “</a:t>
            </a:r>
            <a:r>
              <a:rPr lang="en-US" sz="3200" b="1" dirty="0">
                <a:latin typeface="Comic Sans MS" panose="030F0702030302020204" pitchFamily="66" charset="0"/>
              </a:rPr>
              <a:t>G</a:t>
            </a:r>
            <a:r>
              <a:rPr lang="en-US" sz="3200" dirty="0">
                <a:latin typeface="Comic Sans MS" panose="030F0702030302020204" pitchFamily="66" charset="0"/>
              </a:rPr>
              <a:t>”ood enough to figure it out?</a:t>
            </a:r>
          </a:p>
          <a:p>
            <a:r>
              <a:rPr lang="en-US" sz="3200" dirty="0">
                <a:latin typeface="Comic Sans MS" panose="030F0702030302020204" pitchFamily="66" charset="0"/>
              </a:rPr>
              <a:t>C----- of G------</a:t>
            </a:r>
          </a:p>
        </p:txBody>
      </p:sp>
    </p:spTree>
    <p:extLst>
      <p:ext uri="{BB962C8B-B14F-4D97-AF65-F5344CB8AC3E}">
        <p14:creationId xmlns:p14="http://schemas.microsoft.com/office/powerpoint/2010/main" val="3392416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DBE62-59EE-423E-AF00-515395006424}"/>
              </a:ext>
            </a:extLst>
          </p:cNvPr>
          <p:cNvSpPr>
            <a:spLocks noGrp="1"/>
          </p:cNvSpPr>
          <p:nvPr>
            <p:ph type="ctrTitle"/>
          </p:nvPr>
        </p:nvSpPr>
        <p:spPr>
          <a:xfrm>
            <a:off x="81023" y="303835"/>
            <a:ext cx="8604189" cy="762966"/>
          </a:xfrm>
        </p:spPr>
        <p:txBody>
          <a:bodyPr>
            <a:normAutofit fontScale="90000"/>
          </a:bodyPr>
          <a:lstStyle/>
          <a:p>
            <a:r>
              <a:rPr lang="en-US" b="1" i="1" dirty="0">
                <a:latin typeface="MingLiU-ExtB" panose="02020500000000000000" pitchFamily="18" charset="-120"/>
                <a:ea typeface="MingLiU-ExtB" panose="02020500000000000000" pitchFamily="18" charset="-120"/>
                <a:cs typeface="Calibri" panose="020F0502020204030204" pitchFamily="34" charset="0"/>
              </a:rPr>
              <a:t>Brought to you by:</a:t>
            </a:r>
          </a:p>
        </p:txBody>
      </p:sp>
      <p:pic>
        <p:nvPicPr>
          <p:cNvPr id="5" name="Picture 4">
            <a:extLst>
              <a:ext uri="{FF2B5EF4-FFF2-40B4-BE49-F238E27FC236}">
                <a16:creationId xmlns:a16="http://schemas.microsoft.com/office/drawing/2014/main" id="{ECD984FB-CB24-453B-8B4E-066A14626A62}"/>
              </a:ext>
            </a:extLst>
          </p:cNvPr>
          <p:cNvPicPr>
            <a:picLocks noChangeAspect="1"/>
          </p:cNvPicPr>
          <p:nvPr/>
        </p:nvPicPr>
        <p:blipFill>
          <a:blip r:embed="rId3"/>
          <a:stretch>
            <a:fillRect/>
          </a:stretch>
        </p:blipFill>
        <p:spPr>
          <a:xfrm>
            <a:off x="0" y="1164074"/>
            <a:ext cx="12261751" cy="1552107"/>
          </a:xfrm>
          <a:prstGeom prst="rect">
            <a:avLst/>
          </a:prstGeom>
        </p:spPr>
      </p:pic>
      <p:pic>
        <p:nvPicPr>
          <p:cNvPr id="6" name="Picture 5">
            <a:extLst>
              <a:ext uri="{FF2B5EF4-FFF2-40B4-BE49-F238E27FC236}">
                <a16:creationId xmlns:a16="http://schemas.microsoft.com/office/drawing/2014/main" id="{FD01469A-70BF-4AD7-AD39-42BAF9970F4C}"/>
              </a:ext>
            </a:extLst>
          </p:cNvPr>
          <p:cNvPicPr>
            <a:picLocks noChangeAspect="1"/>
          </p:cNvPicPr>
          <p:nvPr/>
        </p:nvPicPr>
        <p:blipFill>
          <a:blip r:embed="rId4"/>
          <a:stretch>
            <a:fillRect/>
          </a:stretch>
        </p:blipFill>
        <p:spPr>
          <a:xfrm>
            <a:off x="4416375" y="3308675"/>
            <a:ext cx="3429000" cy="3429000"/>
          </a:xfrm>
          <a:prstGeom prst="rect">
            <a:avLst/>
          </a:prstGeom>
          <a:effectLst>
            <a:softEdge rad="25400"/>
          </a:effectLst>
        </p:spPr>
      </p:pic>
    </p:spTree>
    <p:extLst>
      <p:ext uri="{BB962C8B-B14F-4D97-AF65-F5344CB8AC3E}">
        <p14:creationId xmlns:p14="http://schemas.microsoft.com/office/powerpoint/2010/main" val="3855186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AC13BF-8830-4BED-9C0C-F77BB314BA31}"/>
              </a:ext>
            </a:extLst>
          </p:cNvPr>
          <p:cNvPicPr>
            <a:picLocks noChangeAspect="1"/>
          </p:cNvPicPr>
          <p:nvPr/>
        </p:nvPicPr>
        <p:blipFill>
          <a:blip r:embed="rId3"/>
          <a:stretch>
            <a:fillRect/>
          </a:stretch>
        </p:blipFill>
        <p:spPr>
          <a:xfrm>
            <a:off x="4019642" y="3289051"/>
            <a:ext cx="4152716" cy="3375648"/>
          </a:xfrm>
          <a:prstGeom prst="rect">
            <a:avLst/>
          </a:prstGeom>
        </p:spPr>
      </p:pic>
      <p:sp>
        <p:nvSpPr>
          <p:cNvPr id="4" name="TextBox 3">
            <a:extLst>
              <a:ext uri="{FF2B5EF4-FFF2-40B4-BE49-F238E27FC236}">
                <a16:creationId xmlns:a16="http://schemas.microsoft.com/office/drawing/2014/main" id="{ACAE9EEE-5783-4085-9FAB-B5798B780660}"/>
              </a:ext>
            </a:extLst>
          </p:cNvPr>
          <p:cNvSpPr txBox="1"/>
          <p:nvPr/>
        </p:nvSpPr>
        <p:spPr>
          <a:xfrm>
            <a:off x="247650" y="180508"/>
            <a:ext cx="11696700" cy="3662541"/>
          </a:xfrm>
          <a:prstGeom prst="rect">
            <a:avLst/>
          </a:prstGeom>
          <a:noFill/>
        </p:spPr>
        <p:txBody>
          <a:bodyPr wrap="square" rtlCol="0">
            <a:spAutoFit/>
          </a:bodyPr>
          <a:lstStyle/>
          <a:p>
            <a:pPr algn="ctr"/>
            <a:r>
              <a:rPr lang="en-US" sz="2800" b="1" i="1" dirty="0">
                <a:solidFill>
                  <a:schemeClr val="bg1"/>
                </a:solidFill>
              </a:rPr>
              <a:t>Almost time to fly.  </a:t>
            </a:r>
            <a:r>
              <a:rPr lang="en-US" sz="2800" b="1" i="1" u="sng" dirty="0">
                <a:solidFill>
                  <a:schemeClr val="bg1"/>
                </a:solidFill>
              </a:rPr>
              <a:t>No flying until we are ready please!</a:t>
            </a:r>
          </a:p>
          <a:p>
            <a:pPr algn="ctr"/>
            <a:endParaRPr lang="en-US" sz="2800" b="1" i="1" dirty="0">
              <a:solidFill>
                <a:schemeClr val="bg1"/>
              </a:solidFill>
            </a:endParaRPr>
          </a:p>
          <a:p>
            <a:pPr algn="ctr"/>
            <a:r>
              <a:rPr lang="en-US" sz="2800" b="1" i="1" dirty="0">
                <a:solidFill>
                  <a:schemeClr val="bg1"/>
                </a:solidFill>
              </a:rPr>
              <a:t>We have a little more to do first.  </a:t>
            </a:r>
          </a:p>
          <a:p>
            <a:pPr algn="ctr"/>
            <a:endParaRPr lang="en-US" sz="2800" b="1" i="1" dirty="0">
              <a:solidFill>
                <a:schemeClr val="bg1"/>
              </a:solidFill>
            </a:endParaRPr>
          </a:p>
          <a:p>
            <a:pPr algn="ctr"/>
            <a:r>
              <a:rPr lang="en-US" sz="3200" b="1" i="1" u="sng" dirty="0">
                <a:solidFill>
                  <a:srgbClr val="FFFF00"/>
                </a:solidFill>
              </a:rPr>
              <a:t>Team Captains</a:t>
            </a:r>
            <a:r>
              <a:rPr lang="en-US" sz="2800" b="1" i="1" dirty="0">
                <a:solidFill>
                  <a:srgbClr val="FFFF00"/>
                </a:solidFill>
              </a:rPr>
              <a:t>:</a:t>
            </a:r>
            <a:r>
              <a:rPr lang="en-US" sz="2800" b="1" i="1" dirty="0">
                <a:solidFill>
                  <a:schemeClr val="bg1"/>
                </a:solidFill>
              </a:rPr>
              <a:t> </a:t>
            </a:r>
            <a:r>
              <a:rPr lang="en-US" sz="2800" b="1" i="1" dirty="0">
                <a:solidFill>
                  <a:srgbClr val="FFFF00"/>
                </a:solidFill>
              </a:rPr>
              <a:t>Make sure your </a:t>
            </a:r>
            <a:r>
              <a:rPr lang="en-US" sz="2800" b="1" i="1" u="sng" dirty="0">
                <a:solidFill>
                  <a:srgbClr val="FFFF00"/>
                </a:solidFill>
              </a:rPr>
              <a:t>TEAM NAME</a:t>
            </a:r>
            <a:r>
              <a:rPr lang="en-US" sz="2800" b="1" i="1" dirty="0">
                <a:solidFill>
                  <a:srgbClr val="FFFF00"/>
                </a:solidFill>
              </a:rPr>
              <a:t> is on your glider    then bring it forward to the presenter for inspection please.</a:t>
            </a:r>
          </a:p>
          <a:p>
            <a:pPr algn="ctr"/>
            <a:endParaRPr lang="en-US" sz="2800" b="1" i="1" dirty="0">
              <a:solidFill>
                <a:schemeClr val="bg1"/>
              </a:solidFill>
            </a:endParaRPr>
          </a:p>
          <a:p>
            <a:pPr algn="ctr"/>
            <a:endParaRPr lang="en-US" sz="2800" b="1" i="1" dirty="0">
              <a:solidFill>
                <a:schemeClr val="bg1"/>
              </a:solidFill>
            </a:endParaRPr>
          </a:p>
        </p:txBody>
      </p:sp>
    </p:spTree>
    <p:extLst>
      <p:ext uri="{BB962C8B-B14F-4D97-AF65-F5344CB8AC3E}">
        <p14:creationId xmlns:p14="http://schemas.microsoft.com/office/powerpoint/2010/main" val="4030934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7000">
              <a:srgbClr val="3596BF"/>
            </a:gs>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2D786B-ACF0-4F01-8237-481B7B981B96}"/>
              </a:ext>
            </a:extLst>
          </p:cNvPr>
          <p:cNvSpPr>
            <a:spLocks noGrp="1"/>
          </p:cNvSpPr>
          <p:nvPr>
            <p:ph type="ctrTitle"/>
          </p:nvPr>
        </p:nvSpPr>
        <p:spPr>
          <a:xfrm>
            <a:off x="0" y="718440"/>
            <a:ext cx="11608101" cy="1559690"/>
          </a:xfrm>
        </p:spPr>
        <p:txBody>
          <a:bodyPr>
            <a:normAutofit fontScale="90000"/>
          </a:bodyPr>
          <a:lstStyle/>
          <a:p>
            <a:r>
              <a:rPr lang="en-US" sz="4400" b="1" dirty="0">
                <a:solidFill>
                  <a:srgbClr val="FFFF00"/>
                </a:solidFill>
              </a:rPr>
              <a:t>This is a </a:t>
            </a:r>
            <a:r>
              <a:rPr lang="en-US" b="1" dirty="0">
                <a:solidFill>
                  <a:srgbClr val="FFFF00"/>
                </a:solidFill>
              </a:rPr>
              <a:t>“STEAM”- </a:t>
            </a:r>
            <a:br>
              <a:rPr lang="en-US" b="1" dirty="0">
                <a:solidFill>
                  <a:srgbClr val="FFFF00"/>
                </a:solidFill>
              </a:rPr>
            </a:br>
            <a:r>
              <a:rPr lang="en-US" sz="4000" b="1" dirty="0">
                <a:solidFill>
                  <a:schemeClr val="bg1"/>
                </a:solidFill>
              </a:rPr>
              <a:t>s</a:t>
            </a:r>
            <a:r>
              <a:rPr lang="en-US" sz="3100" b="1" dirty="0">
                <a:solidFill>
                  <a:srgbClr val="FFFF00"/>
                </a:solidFill>
              </a:rPr>
              <a:t>cience</a:t>
            </a:r>
            <a:r>
              <a:rPr lang="en-US" sz="4000" b="1" dirty="0">
                <a:solidFill>
                  <a:srgbClr val="FFFF00"/>
                </a:solidFill>
              </a:rPr>
              <a:t> </a:t>
            </a:r>
            <a:r>
              <a:rPr lang="en-US" sz="4000" b="1" dirty="0">
                <a:solidFill>
                  <a:schemeClr val="bg1"/>
                </a:solidFill>
              </a:rPr>
              <a:t>T</a:t>
            </a:r>
            <a:r>
              <a:rPr lang="en-US" sz="3100" b="1" dirty="0">
                <a:solidFill>
                  <a:srgbClr val="FFFF00"/>
                </a:solidFill>
              </a:rPr>
              <a:t>echnology</a:t>
            </a:r>
            <a:r>
              <a:rPr lang="en-US" sz="4000" b="1" dirty="0">
                <a:solidFill>
                  <a:srgbClr val="FFFF00"/>
                </a:solidFill>
              </a:rPr>
              <a:t> </a:t>
            </a:r>
            <a:r>
              <a:rPr lang="en-US" sz="4000" b="1" dirty="0">
                <a:solidFill>
                  <a:schemeClr val="bg1"/>
                </a:solidFill>
              </a:rPr>
              <a:t>e</a:t>
            </a:r>
            <a:r>
              <a:rPr lang="en-US" sz="3100" b="1" dirty="0">
                <a:solidFill>
                  <a:srgbClr val="FFFF00"/>
                </a:solidFill>
              </a:rPr>
              <a:t>ngineering </a:t>
            </a:r>
            <a:r>
              <a:rPr lang="en-US" sz="4000" b="1" dirty="0">
                <a:solidFill>
                  <a:schemeClr val="bg1"/>
                </a:solidFill>
              </a:rPr>
              <a:t>A</a:t>
            </a:r>
            <a:r>
              <a:rPr lang="en-US" sz="3100" b="1" dirty="0">
                <a:solidFill>
                  <a:srgbClr val="FFFF00"/>
                </a:solidFill>
              </a:rPr>
              <a:t>rts</a:t>
            </a:r>
            <a:r>
              <a:rPr lang="en-US" sz="4000" b="1" dirty="0">
                <a:solidFill>
                  <a:srgbClr val="FFFF00"/>
                </a:solidFill>
              </a:rPr>
              <a:t> &amp; </a:t>
            </a:r>
            <a:r>
              <a:rPr lang="en-US" sz="4000" b="1" dirty="0">
                <a:solidFill>
                  <a:schemeClr val="bg1"/>
                </a:solidFill>
              </a:rPr>
              <a:t>M</a:t>
            </a:r>
            <a:r>
              <a:rPr lang="en-US" sz="3100" b="1" dirty="0">
                <a:solidFill>
                  <a:srgbClr val="FFFF00"/>
                </a:solidFill>
              </a:rPr>
              <a:t>ath</a:t>
            </a:r>
            <a:r>
              <a:rPr lang="en-US" sz="4000" b="1" dirty="0">
                <a:solidFill>
                  <a:srgbClr val="FFFF00"/>
                </a:solidFill>
              </a:rPr>
              <a:t> </a:t>
            </a:r>
            <a:br>
              <a:rPr lang="en-US" b="1" dirty="0">
                <a:solidFill>
                  <a:srgbClr val="FFFF00"/>
                </a:solidFill>
              </a:rPr>
            </a:br>
            <a:r>
              <a:rPr lang="en-US" sz="3100" b="1" dirty="0">
                <a:solidFill>
                  <a:srgbClr val="FFFF00"/>
                </a:solidFill>
              </a:rPr>
              <a:t>presentation so…</a:t>
            </a:r>
          </a:p>
        </p:txBody>
      </p:sp>
      <p:sp>
        <p:nvSpPr>
          <p:cNvPr id="5" name="Subtitle 4">
            <a:extLst>
              <a:ext uri="{FF2B5EF4-FFF2-40B4-BE49-F238E27FC236}">
                <a16:creationId xmlns:a16="http://schemas.microsoft.com/office/drawing/2014/main" id="{B5078003-FF0A-4AFB-BD48-ECFB01485339}"/>
              </a:ext>
            </a:extLst>
          </p:cNvPr>
          <p:cNvSpPr>
            <a:spLocks noGrp="1"/>
          </p:cNvSpPr>
          <p:nvPr>
            <p:ph type="subTitle" idx="1"/>
          </p:nvPr>
        </p:nvSpPr>
        <p:spPr>
          <a:xfrm>
            <a:off x="169714" y="2843220"/>
            <a:ext cx="8260607" cy="762857"/>
          </a:xfrm>
        </p:spPr>
        <p:txBody>
          <a:bodyPr>
            <a:noAutofit/>
          </a:bodyPr>
          <a:lstStyle/>
          <a:p>
            <a:r>
              <a:rPr lang="en-US" sz="5400" b="1" i="1" dirty="0">
                <a:solidFill>
                  <a:schemeClr val="tx1"/>
                </a:solidFill>
              </a:rPr>
              <a:t>Let’s talk a little Science</a:t>
            </a:r>
          </a:p>
        </p:txBody>
      </p:sp>
      <p:sp>
        <p:nvSpPr>
          <p:cNvPr id="6" name="TextBox 5">
            <a:extLst>
              <a:ext uri="{FF2B5EF4-FFF2-40B4-BE49-F238E27FC236}">
                <a16:creationId xmlns:a16="http://schemas.microsoft.com/office/drawing/2014/main" id="{43140ECF-0A2A-4554-BE76-C4A76A505C52}"/>
              </a:ext>
            </a:extLst>
          </p:cNvPr>
          <p:cNvSpPr txBox="1"/>
          <p:nvPr/>
        </p:nvSpPr>
        <p:spPr>
          <a:xfrm>
            <a:off x="8831483" y="3773345"/>
            <a:ext cx="3090441" cy="707886"/>
          </a:xfrm>
          <a:prstGeom prst="rect">
            <a:avLst/>
          </a:prstGeom>
          <a:noFill/>
        </p:spPr>
        <p:txBody>
          <a:bodyPr wrap="square" rtlCol="0">
            <a:spAutoFit/>
          </a:bodyPr>
          <a:lstStyle/>
          <a:p>
            <a:r>
              <a:rPr lang="en-US" sz="4000" dirty="0"/>
              <a:t>Just a little !</a:t>
            </a:r>
          </a:p>
        </p:txBody>
      </p:sp>
      <p:pic>
        <p:nvPicPr>
          <p:cNvPr id="14" name="Picture 13">
            <a:extLst>
              <a:ext uri="{FF2B5EF4-FFF2-40B4-BE49-F238E27FC236}">
                <a16:creationId xmlns:a16="http://schemas.microsoft.com/office/drawing/2014/main" id="{D66CA435-9AD4-4F93-B148-C57D81891B7D}"/>
              </a:ext>
            </a:extLst>
          </p:cNvPr>
          <p:cNvPicPr>
            <a:picLocks noChangeAspect="1"/>
          </p:cNvPicPr>
          <p:nvPr/>
        </p:nvPicPr>
        <p:blipFill>
          <a:blip r:embed="rId3"/>
          <a:stretch>
            <a:fillRect/>
          </a:stretch>
        </p:blipFill>
        <p:spPr>
          <a:xfrm>
            <a:off x="8988726" y="4710353"/>
            <a:ext cx="2619375" cy="1743075"/>
          </a:xfrm>
          <a:prstGeom prst="rect">
            <a:avLst/>
          </a:prstGeom>
        </p:spPr>
      </p:pic>
    </p:spTree>
    <p:extLst>
      <p:ext uri="{BB962C8B-B14F-4D97-AF65-F5344CB8AC3E}">
        <p14:creationId xmlns:p14="http://schemas.microsoft.com/office/powerpoint/2010/main" val="4237809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9000">
              <a:srgbClr val="3596BF"/>
            </a:gs>
            <a:gs pos="7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9E95C-D018-44AC-8CEE-E902A712093C}"/>
              </a:ext>
            </a:extLst>
          </p:cNvPr>
          <p:cNvSpPr txBox="1"/>
          <p:nvPr/>
        </p:nvSpPr>
        <p:spPr>
          <a:xfrm>
            <a:off x="-1" y="150470"/>
            <a:ext cx="12192001" cy="1877437"/>
          </a:xfrm>
          <a:prstGeom prst="rect">
            <a:avLst/>
          </a:prstGeom>
          <a:noFill/>
        </p:spPr>
        <p:txBody>
          <a:bodyPr wrap="square" rtlCol="0">
            <a:spAutoFit/>
          </a:bodyPr>
          <a:lstStyle/>
          <a:p>
            <a:r>
              <a:rPr lang="en-US" sz="2800" b="1" u="sng" dirty="0">
                <a:latin typeface="Calibri" panose="020F0502020204030204" pitchFamily="34" charset="0"/>
                <a:ea typeface="Calibri" panose="020F0502020204030204" pitchFamily="34" charset="0"/>
                <a:cs typeface="Times New Roman" panose="02020603050405020304" pitchFamily="18" charset="0"/>
              </a:rPr>
              <a:t>Newton’s First Law of Motion</a:t>
            </a:r>
            <a:r>
              <a:rPr lang="en-US" sz="2800" dirty="0">
                <a:latin typeface="Calibri" panose="020F0502020204030204" pitchFamily="34" charset="0"/>
                <a:ea typeface="Calibri" panose="020F0502020204030204" pitchFamily="34" charset="0"/>
                <a:cs typeface="Times New Roman" panose="02020603050405020304" pitchFamily="18" charset="0"/>
              </a:rPr>
              <a:t>- Inertia- “An object at rest stays at rest and an object in motion stays in motion with the same speed and in the same direction unless acted upon by an unbalanced force.” </a:t>
            </a:r>
          </a:p>
          <a:p>
            <a:r>
              <a:rPr lang="en-US" sz="32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For Airplanes</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Let’s think about a </a:t>
            </a:r>
            <a:r>
              <a:rPr lang="en-US"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US" sz="32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TRIMMED</a:t>
            </a:r>
            <a:r>
              <a:rPr lang="en-US"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(balanced) condition.</a:t>
            </a:r>
            <a:endParaRPr lang="en-US" sz="3200" dirty="0">
              <a:solidFill>
                <a:schemeClr val="bg1"/>
              </a:solidFill>
            </a:endParaRPr>
          </a:p>
        </p:txBody>
      </p:sp>
      <p:sp>
        <p:nvSpPr>
          <p:cNvPr id="3" name="TextBox 2">
            <a:extLst>
              <a:ext uri="{FF2B5EF4-FFF2-40B4-BE49-F238E27FC236}">
                <a16:creationId xmlns:a16="http://schemas.microsoft.com/office/drawing/2014/main" id="{370BB617-78B2-410A-B369-1B218BFFB049}"/>
              </a:ext>
            </a:extLst>
          </p:cNvPr>
          <p:cNvSpPr txBox="1"/>
          <p:nvPr/>
        </p:nvSpPr>
        <p:spPr>
          <a:xfrm>
            <a:off x="0" y="2326512"/>
            <a:ext cx="11108987" cy="1446550"/>
          </a:xfrm>
          <a:prstGeom prst="rect">
            <a:avLst/>
          </a:prstGeom>
          <a:noFill/>
        </p:spPr>
        <p:txBody>
          <a:bodyPr wrap="square" rtlCol="0">
            <a:spAutoFit/>
          </a:bodyPr>
          <a:lstStyle/>
          <a:p>
            <a:r>
              <a:rPr lang="en-US" sz="2800" b="1" u="sng" dirty="0">
                <a:latin typeface="Calibri" panose="020F0502020204030204" pitchFamily="34" charset="0"/>
                <a:cs typeface="Calibri" panose="020F0502020204030204" pitchFamily="34" charset="0"/>
              </a:rPr>
              <a:t>Newton’s Second Law of Motion</a:t>
            </a:r>
            <a:r>
              <a:rPr lang="en-US" sz="2800" dirty="0">
                <a:latin typeface="Calibri" panose="020F0502020204030204" pitchFamily="34" charset="0"/>
                <a:cs typeface="Calibri" panose="020F0502020204030204" pitchFamily="34" charset="0"/>
              </a:rPr>
              <a:t>- Force </a:t>
            </a:r>
            <a:r>
              <a:rPr lang="en-US" sz="2800" b="1" dirty="0">
                <a:latin typeface="Calibri" panose="020F0502020204030204" pitchFamily="34" charset="0"/>
                <a:cs typeface="Calibri" panose="020F0502020204030204" pitchFamily="34" charset="0"/>
              </a:rPr>
              <a:t>F=MA </a:t>
            </a:r>
            <a:r>
              <a:rPr lang="en-US" sz="2800" dirty="0">
                <a:latin typeface="Calibri" panose="020F0502020204030204" pitchFamily="34" charset="0"/>
                <a:cs typeface="Calibri" panose="020F0502020204030204" pitchFamily="34" charset="0"/>
              </a:rPr>
              <a:t>“Defines a force (F) to be equal to the product of the mass (M) of an object and its acceleration (A).”</a:t>
            </a:r>
          </a:p>
          <a:p>
            <a:r>
              <a:rPr lang="en-US" sz="3200" i="1" dirty="0">
                <a:solidFill>
                  <a:schemeClr val="bg1"/>
                </a:solidFill>
                <a:latin typeface="Calibri" panose="020F0502020204030204" pitchFamily="34" charset="0"/>
                <a:cs typeface="Calibri" panose="020F0502020204030204" pitchFamily="34" charset="0"/>
              </a:rPr>
              <a:t>For Airplanes let’s think about a </a:t>
            </a:r>
            <a:r>
              <a:rPr lang="en-US" sz="3200" b="1" dirty="0">
                <a:solidFill>
                  <a:schemeClr val="bg1"/>
                </a:solidFill>
                <a:latin typeface="Calibri" panose="020F0502020204030204" pitchFamily="34" charset="0"/>
                <a:cs typeface="Calibri" panose="020F0502020204030204" pitchFamily="34" charset="0"/>
              </a:rPr>
              <a:t>“</a:t>
            </a:r>
            <a:r>
              <a:rPr lang="en-US" sz="3200" b="1" i="1" dirty="0">
                <a:solidFill>
                  <a:schemeClr val="bg1"/>
                </a:solidFill>
                <a:latin typeface="Calibri" panose="020F0502020204030204" pitchFamily="34" charset="0"/>
                <a:cs typeface="Calibri" panose="020F0502020204030204" pitchFamily="34" charset="0"/>
              </a:rPr>
              <a:t>TAKEOFF</a:t>
            </a:r>
            <a:r>
              <a:rPr lang="en-US" sz="3200" b="1" dirty="0">
                <a:solidFill>
                  <a:schemeClr val="bg1"/>
                </a:solidFill>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13596BC1-E98A-4EF6-ABBA-516D31A80D41}"/>
              </a:ext>
            </a:extLst>
          </p:cNvPr>
          <p:cNvSpPr txBox="1"/>
          <p:nvPr/>
        </p:nvSpPr>
        <p:spPr>
          <a:xfrm>
            <a:off x="0" y="4111907"/>
            <a:ext cx="9410218" cy="1877437"/>
          </a:xfrm>
          <a:prstGeom prst="rect">
            <a:avLst/>
          </a:prstGeom>
          <a:noFill/>
        </p:spPr>
        <p:txBody>
          <a:bodyPr wrap="square" rtlCol="0">
            <a:spAutoFit/>
          </a:bodyPr>
          <a:lstStyle/>
          <a:p>
            <a:r>
              <a:rPr lang="en-US" sz="2800" b="1" u="sng" dirty="0">
                <a:latin typeface="Calibri" panose="020F0502020204030204" pitchFamily="34" charset="0"/>
                <a:cs typeface="Calibri" panose="020F0502020204030204" pitchFamily="34" charset="0"/>
              </a:rPr>
              <a:t>Newton’s Third Law of Motion</a:t>
            </a:r>
            <a:r>
              <a:rPr lang="en-US" sz="2800" dirty="0">
                <a:latin typeface="Calibri" panose="020F0502020204030204" pitchFamily="34" charset="0"/>
                <a:cs typeface="Calibri" panose="020F0502020204030204" pitchFamily="34" charset="0"/>
              </a:rPr>
              <a:t>- Push/ Pull “For every force exerted on or by an object, there is an equal and opposite reaction force.”</a:t>
            </a:r>
          </a:p>
          <a:p>
            <a:r>
              <a:rPr lang="en-US" sz="3200" i="1" dirty="0">
                <a:solidFill>
                  <a:schemeClr val="bg1"/>
                </a:solidFill>
                <a:latin typeface="Calibri" panose="020F0502020204030204" pitchFamily="34" charset="0"/>
                <a:cs typeface="Calibri" panose="020F0502020204030204" pitchFamily="34" charset="0"/>
              </a:rPr>
              <a:t>For Airplanes- Let’s think about </a:t>
            </a:r>
            <a:r>
              <a:rPr lang="en-US" sz="3200" b="1" i="1" dirty="0">
                <a:solidFill>
                  <a:schemeClr val="bg1"/>
                </a:solidFill>
                <a:latin typeface="Calibri" panose="020F0502020204030204" pitchFamily="34" charset="0"/>
                <a:cs typeface="Calibri" panose="020F0502020204030204" pitchFamily="34" charset="0"/>
              </a:rPr>
              <a:t>“LIFT”.</a:t>
            </a:r>
          </a:p>
        </p:txBody>
      </p:sp>
      <p:sp>
        <p:nvSpPr>
          <p:cNvPr id="5" name="TextBox 4">
            <a:extLst>
              <a:ext uri="{FF2B5EF4-FFF2-40B4-BE49-F238E27FC236}">
                <a16:creationId xmlns:a16="http://schemas.microsoft.com/office/drawing/2014/main" id="{16840620-F5C0-49A1-ACB0-7AC05BE44DBE}"/>
              </a:ext>
            </a:extLst>
          </p:cNvPr>
          <p:cNvSpPr txBox="1"/>
          <p:nvPr/>
        </p:nvSpPr>
        <p:spPr>
          <a:xfrm>
            <a:off x="5338752" y="5804969"/>
            <a:ext cx="5399592" cy="523220"/>
          </a:xfrm>
          <a:prstGeom prst="rect">
            <a:avLst/>
          </a:prstGeom>
          <a:noFill/>
        </p:spPr>
        <p:txBody>
          <a:bodyPr wrap="square" rtlCol="0">
            <a:spAutoFit/>
          </a:bodyPr>
          <a:lstStyle/>
          <a:p>
            <a:r>
              <a:rPr lang="en-US" sz="2800" i="1" dirty="0">
                <a:latin typeface="Bahnschrift" panose="020B0502040204020203" pitchFamily="34" charset="0"/>
              </a:rPr>
              <a:t>Ok, I said a little.  Let’s move on…</a:t>
            </a:r>
          </a:p>
        </p:txBody>
      </p:sp>
      <p:pic>
        <p:nvPicPr>
          <p:cNvPr id="6" name="Picture 5">
            <a:extLst>
              <a:ext uri="{FF2B5EF4-FFF2-40B4-BE49-F238E27FC236}">
                <a16:creationId xmlns:a16="http://schemas.microsoft.com/office/drawing/2014/main" id="{8D28D08A-C7BD-456F-BDC5-39794F986B5A}"/>
              </a:ext>
            </a:extLst>
          </p:cNvPr>
          <p:cNvPicPr>
            <a:picLocks noChangeAspect="1"/>
          </p:cNvPicPr>
          <p:nvPr/>
        </p:nvPicPr>
        <p:blipFill>
          <a:blip r:embed="rId3"/>
          <a:stretch>
            <a:fillRect/>
          </a:stretch>
        </p:blipFill>
        <p:spPr>
          <a:xfrm>
            <a:off x="10521386" y="5729468"/>
            <a:ext cx="1437755" cy="815371"/>
          </a:xfrm>
          <a:prstGeom prst="rect">
            <a:avLst/>
          </a:prstGeom>
        </p:spPr>
      </p:pic>
    </p:spTree>
    <p:extLst>
      <p:ext uri="{BB962C8B-B14F-4D97-AF65-F5344CB8AC3E}">
        <p14:creationId xmlns:p14="http://schemas.microsoft.com/office/powerpoint/2010/main" val="1706318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35B04C-1E58-4A6A-8F95-ED06B74ABBA1}"/>
              </a:ext>
            </a:extLst>
          </p:cNvPr>
          <p:cNvPicPr>
            <a:picLocks noChangeAspect="1"/>
          </p:cNvPicPr>
          <p:nvPr/>
        </p:nvPicPr>
        <p:blipFill>
          <a:blip r:embed="rId3"/>
          <a:stretch>
            <a:fillRect/>
          </a:stretch>
        </p:blipFill>
        <p:spPr>
          <a:xfrm>
            <a:off x="1219200" y="3209925"/>
            <a:ext cx="9753600" cy="3419475"/>
          </a:xfrm>
          <a:prstGeom prst="rect">
            <a:avLst/>
          </a:prstGeom>
        </p:spPr>
      </p:pic>
      <p:sp>
        <p:nvSpPr>
          <p:cNvPr id="4" name="TextBox 3">
            <a:extLst>
              <a:ext uri="{FF2B5EF4-FFF2-40B4-BE49-F238E27FC236}">
                <a16:creationId xmlns:a16="http://schemas.microsoft.com/office/drawing/2014/main" id="{B4A789EF-5DBC-4861-9257-AF353A3281AB}"/>
              </a:ext>
            </a:extLst>
          </p:cNvPr>
          <p:cNvSpPr txBox="1"/>
          <p:nvPr/>
        </p:nvSpPr>
        <p:spPr>
          <a:xfrm>
            <a:off x="266700" y="228600"/>
            <a:ext cx="11706225" cy="1815882"/>
          </a:xfrm>
          <a:prstGeom prst="rect">
            <a:avLst/>
          </a:prstGeom>
          <a:noFill/>
        </p:spPr>
        <p:txBody>
          <a:bodyPr wrap="square" rtlCol="0">
            <a:spAutoFit/>
          </a:bodyPr>
          <a:lstStyle/>
          <a:p>
            <a:r>
              <a:rPr lang="en-US" sz="2800" b="1" dirty="0">
                <a:solidFill>
                  <a:schemeClr val="bg1"/>
                </a:solidFill>
              </a:rPr>
              <a:t>Quick Quiz about Aircraft Total Control from the movie.  </a:t>
            </a:r>
          </a:p>
          <a:p>
            <a:endParaRPr lang="en-US" sz="2800" b="1" dirty="0">
              <a:solidFill>
                <a:schemeClr val="bg1"/>
              </a:solidFill>
            </a:endParaRPr>
          </a:p>
          <a:p>
            <a:r>
              <a:rPr lang="en-US" sz="2800" b="1" i="1" dirty="0">
                <a:solidFill>
                  <a:schemeClr val="bg1"/>
                </a:solidFill>
              </a:rPr>
              <a:t>For our FPG-9 Glider, what control surfaces do we use to control Pitch, Roll and Yaw?</a:t>
            </a:r>
          </a:p>
        </p:txBody>
      </p:sp>
      <p:pic>
        <p:nvPicPr>
          <p:cNvPr id="6" name="Picture 5">
            <a:extLst>
              <a:ext uri="{FF2B5EF4-FFF2-40B4-BE49-F238E27FC236}">
                <a16:creationId xmlns:a16="http://schemas.microsoft.com/office/drawing/2014/main" id="{830883C3-9D66-4837-9496-34DD40211D60}"/>
              </a:ext>
            </a:extLst>
          </p:cNvPr>
          <p:cNvPicPr>
            <a:picLocks noChangeAspect="1"/>
          </p:cNvPicPr>
          <p:nvPr/>
        </p:nvPicPr>
        <p:blipFill>
          <a:blip r:embed="rId4"/>
          <a:stretch>
            <a:fillRect/>
          </a:stretch>
        </p:blipFill>
        <p:spPr>
          <a:xfrm>
            <a:off x="6096000" y="1508751"/>
            <a:ext cx="2219325" cy="1471509"/>
          </a:xfrm>
          <a:prstGeom prst="rect">
            <a:avLst/>
          </a:prstGeom>
          <a:effectLst>
            <a:softEdge rad="241300"/>
          </a:effectLst>
        </p:spPr>
      </p:pic>
      <p:sp>
        <p:nvSpPr>
          <p:cNvPr id="7" name="TextBox 6">
            <a:extLst>
              <a:ext uri="{FF2B5EF4-FFF2-40B4-BE49-F238E27FC236}">
                <a16:creationId xmlns:a16="http://schemas.microsoft.com/office/drawing/2014/main" id="{4E176F65-FD18-49DE-8D3E-655DD843A361}"/>
              </a:ext>
            </a:extLst>
          </p:cNvPr>
          <p:cNvSpPr txBox="1"/>
          <p:nvPr/>
        </p:nvSpPr>
        <p:spPr>
          <a:xfrm>
            <a:off x="8534400" y="2013674"/>
            <a:ext cx="2847975" cy="461665"/>
          </a:xfrm>
          <a:prstGeom prst="rect">
            <a:avLst/>
          </a:prstGeom>
          <a:noFill/>
        </p:spPr>
        <p:txBody>
          <a:bodyPr wrap="square" rtlCol="0">
            <a:spAutoFit/>
          </a:bodyPr>
          <a:lstStyle/>
          <a:p>
            <a:r>
              <a:rPr lang="en-US" sz="2400" b="1" dirty="0">
                <a:solidFill>
                  <a:schemeClr val="bg1"/>
                </a:solidFill>
              </a:rPr>
              <a:t>Tic Toc Tic Toc…</a:t>
            </a:r>
          </a:p>
        </p:txBody>
      </p:sp>
    </p:spTree>
    <p:extLst>
      <p:ext uri="{BB962C8B-B14F-4D97-AF65-F5344CB8AC3E}">
        <p14:creationId xmlns:p14="http://schemas.microsoft.com/office/powerpoint/2010/main" val="1670449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C6579-6CA6-4AB9-9FD9-6598AF15C258}"/>
              </a:ext>
            </a:extLst>
          </p:cNvPr>
          <p:cNvPicPr>
            <a:picLocks noChangeAspect="1"/>
          </p:cNvPicPr>
          <p:nvPr/>
        </p:nvPicPr>
        <p:blipFill>
          <a:blip r:embed="rId3"/>
          <a:stretch>
            <a:fillRect/>
          </a:stretch>
        </p:blipFill>
        <p:spPr>
          <a:xfrm>
            <a:off x="746638" y="1979146"/>
            <a:ext cx="10908273" cy="3824287"/>
          </a:xfrm>
          <a:prstGeom prst="rect">
            <a:avLst/>
          </a:prstGeom>
        </p:spPr>
      </p:pic>
      <p:sp>
        <p:nvSpPr>
          <p:cNvPr id="4" name="TextBox 3">
            <a:extLst>
              <a:ext uri="{FF2B5EF4-FFF2-40B4-BE49-F238E27FC236}">
                <a16:creationId xmlns:a16="http://schemas.microsoft.com/office/drawing/2014/main" id="{32BF4D0E-D345-403D-B07B-350942B27893}"/>
              </a:ext>
            </a:extLst>
          </p:cNvPr>
          <p:cNvSpPr txBox="1"/>
          <p:nvPr/>
        </p:nvSpPr>
        <p:spPr>
          <a:xfrm>
            <a:off x="1851911" y="4845308"/>
            <a:ext cx="1295400" cy="461665"/>
          </a:xfrm>
          <a:prstGeom prst="rect">
            <a:avLst/>
          </a:prstGeom>
          <a:noFill/>
        </p:spPr>
        <p:txBody>
          <a:bodyPr wrap="square" rtlCol="0">
            <a:spAutoFit/>
          </a:bodyPr>
          <a:lstStyle/>
          <a:p>
            <a:r>
              <a:rPr lang="en-US" sz="2400" b="1" dirty="0">
                <a:solidFill>
                  <a:schemeClr val="bg1"/>
                </a:solidFill>
              </a:rPr>
              <a:t>Elevons</a:t>
            </a:r>
          </a:p>
        </p:txBody>
      </p:sp>
      <p:sp>
        <p:nvSpPr>
          <p:cNvPr id="5" name="Rectangle 4">
            <a:extLst>
              <a:ext uri="{FF2B5EF4-FFF2-40B4-BE49-F238E27FC236}">
                <a16:creationId xmlns:a16="http://schemas.microsoft.com/office/drawing/2014/main" id="{E5D83461-3267-4B46-B705-106691D43CC6}"/>
              </a:ext>
            </a:extLst>
          </p:cNvPr>
          <p:cNvSpPr/>
          <p:nvPr/>
        </p:nvSpPr>
        <p:spPr>
          <a:xfrm>
            <a:off x="5450509" y="4787770"/>
            <a:ext cx="2654894" cy="1015663"/>
          </a:xfrm>
          <a:prstGeom prst="rect">
            <a:avLst/>
          </a:prstGeom>
        </p:spPr>
        <p:txBody>
          <a:bodyPr wrap="none">
            <a:spAutoFit/>
          </a:bodyPr>
          <a:lstStyle/>
          <a:p>
            <a:r>
              <a:rPr lang="en-US" sz="2400" b="1" dirty="0">
                <a:solidFill>
                  <a:schemeClr val="bg1"/>
                </a:solidFill>
              </a:rPr>
              <a:t>Elevons</a:t>
            </a:r>
          </a:p>
          <a:p>
            <a:r>
              <a:rPr lang="en-US" i="1" dirty="0">
                <a:solidFill>
                  <a:schemeClr val="bg1"/>
                </a:solidFill>
                <a:latin typeface="Comic Sans MS" panose="030F0702030302020204" pitchFamily="66" charset="0"/>
              </a:rPr>
              <a:t>Why? Remember what </a:t>
            </a:r>
          </a:p>
          <a:p>
            <a:r>
              <a:rPr lang="en-US" i="1" dirty="0">
                <a:solidFill>
                  <a:schemeClr val="bg1"/>
                </a:solidFill>
                <a:latin typeface="Comic Sans MS" panose="030F0702030302020204" pitchFamily="66" charset="0"/>
              </a:rPr>
              <a:t>Elevons combine?</a:t>
            </a:r>
          </a:p>
        </p:txBody>
      </p:sp>
      <p:sp>
        <p:nvSpPr>
          <p:cNvPr id="6" name="TextBox 5">
            <a:extLst>
              <a:ext uri="{FF2B5EF4-FFF2-40B4-BE49-F238E27FC236}">
                <a16:creationId xmlns:a16="http://schemas.microsoft.com/office/drawing/2014/main" id="{62F1D4A3-DB55-43FB-97A1-5729846AABEF}"/>
              </a:ext>
            </a:extLst>
          </p:cNvPr>
          <p:cNvSpPr txBox="1"/>
          <p:nvPr/>
        </p:nvSpPr>
        <p:spPr>
          <a:xfrm>
            <a:off x="9315450" y="5217557"/>
            <a:ext cx="1257300" cy="461665"/>
          </a:xfrm>
          <a:prstGeom prst="rect">
            <a:avLst/>
          </a:prstGeom>
          <a:noFill/>
        </p:spPr>
        <p:txBody>
          <a:bodyPr wrap="square" rtlCol="0">
            <a:spAutoFit/>
          </a:bodyPr>
          <a:lstStyle/>
          <a:p>
            <a:r>
              <a:rPr lang="en-US" sz="2400" b="1" dirty="0">
                <a:solidFill>
                  <a:schemeClr val="bg1"/>
                </a:solidFill>
              </a:rPr>
              <a:t>Rudder</a:t>
            </a:r>
          </a:p>
        </p:txBody>
      </p:sp>
      <p:sp>
        <p:nvSpPr>
          <p:cNvPr id="9" name="Arrow: Down 8">
            <a:extLst>
              <a:ext uri="{FF2B5EF4-FFF2-40B4-BE49-F238E27FC236}">
                <a16:creationId xmlns:a16="http://schemas.microsoft.com/office/drawing/2014/main" id="{095D5AA0-D71C-4EFB-9B49-468E5E404466}"/>
              </a:ext>
            </a:extLst>
          </p:cNvPr>
          <p:cNvSpPr/>
          <p:nvPr/>
        </p:nvSpPr>
        <p:spPr>
          <a:xfrm rot="893039">
            <a:off x="2230392" y="3037515"/>
            <a:ext cx="238697" cy="3855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Down 9">
            <a:extLst>
              <a:ext uri="{FF2B5EF4-FFF2-40B4-BE49-F238E27FC236}">
                <a16:creationId xmlns:a16="http://schemas.microsoft.com/office/drawing/2014/main" id="{3C4867BE-A0FF-48D6-B56D-9FE815B41525}"/>
              </a:ext>
            </a:extLst>
          </p:cNvPr>
          <p:cNvSpPr/>
          <p:nvPr/>
        </p:nvSpPr>
        <p:spPr>
          <a:xfrm rot="893039">
            <a:off x="2735062" y="3343905"/>
            <a:ext cx="239007" cy="3843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Down 10">
            <a:extLst>
              <a:ext uri="{FF2B5EF4-FFF2-40B4-BE49-F238E27FC236}">
                <a16:creationId xmlns:a16="http://schemas.microsoft.com/office/drawing/2014/main" id="{BB69C360-C84B-4CFE-9091-602E9D0EE942}"/>
              </a:ext>
            </a:extLst>
          </p:cNvPr>
          <p:cNvSpPr/>
          <p:nvPr/>
        </p:nvSpPr>
        <p:spPr>
          <a:xfrm rot="893039">
            <a:off x="6149797" y="3135066"/>
            <a:ext cx="222123" cy="4478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Down 11">
            <a:extLst>
              <a:ext uri="{FF2B5EF4-FFF2-40B4-BE49-F238E27FC236}">
                <a16:creationId xmlns:a16="http://schemas.microsoft.com/office/drawing/2014/main" id="{D3F943BA-C040-4896-8384-3F2949B5968D}"/>
              </a:ext>
            </a:extLst>
          </p:cNvPr>
          <p:cNvSpPr/>
          <p:nvPr/>
        </p:nvSpPr>
        <p:spPr>
          <a:xfrm rot="893039">
            <a:off x="6765979" y="3566567"/>
            <a:ext cx="243097" cy="3689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Down 13">
            <a:extLst>
              <a:ext uri="{FF2B5EF4-FFF2-40B4-BE49-F238E27FC236}">
                <a16:creationId xmlns:a16="http://schemas.microsoft.com/office/drawing/2014/main" id="{5B289DF3-B260-40DC-81F1-4A7516717876}"/>
              </a:ext>
            </a:extLst>
          </p:cNvPr>
          <p:cNvSpPr/>
          <p:nvPr/>
        </p:nvSpPr>
        <p:spPr>
          <a:xfrm rot="893039">
            <a:off x="10360809" y="3002225"/>
            <a:ext cx="288873" cy="4770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500772E8-D2E6-46AD-80F5-E4072DF10EC8}"/>
              </a:ext>
            </a:extLst>
          </p:cNvPr>
          <p:cNvSpPr txBox="1"/>
          <p:nvPr/>
        </p:nvSpPr>
        <p:spPr>
          <a:xfrm>
            <a:off x="740801" y="257915"/>
            <a:ext cx="4400550" cy="646331"/>
          </a:xfrm>
          <a:prstGeom prst="rect">
            <a:avLst/>
          </a:prstGeom>
          <a:noFill/>
        </p:spPr>
        <p:txBody>
          <a:bodyPr wrap="square" rtlCol="0">
            <a:spAutoFit/>
          </a:bodyPr>
          <a:lstStyle/>
          <a:p>
            <a:r>
              <a:rPr lang="en-US" sz="3600" i="1" dirty="0">
                <a:solidFill>
                  <a:schemeClr val="bg1"/>
                </a:solidFill>
                <a:latin typeface="Comic Sans MS" panose="030F0702030302020204" pitchFamily="66" charset="0"/>
              </a:rPr>
              <a:t>Did you remember?</a:t>
            </a:r>
          </a:p>
        </p:txBody>
      </p:sp>
    </p:spTree>
    <p:extLst>
      <p:ext uri="{BB962C8B-B14F-4D97-AF65-F5344CB8AC3E}">
        <p14:creationId xmlns:p14="http://schemas.microsoft.com/office/powerpoint/2010/main" val="1860691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B47BF7-C878-49A7-B69B-53978BB815B0}"/>
              </a:ext>
            </a:extLst>
          </p:cNvPr>
          <p:cNvSpPr txBox="1"/>
          <p:nvPr/>
        </p:nvSpPr>
        <p:spPr>
          <a:xfrm>
            <a:off x="0" y="87549"/>
            <a:ext cx="12192000" cy="2893100"/>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rPr>
              <a:t>GREAT JOB!</a:t>
            </a:r>
          </a:p>
          <a:p>
            <a:endParaRPr lang="en-US" dirty="0"/>
          </a:p>
          <a:p>
            <a:pPr algn="ctr"/>
            <a:r>
              <a:rPr lang="en-US" sz="2000" dirty="0"/>
              <a:t> WE DISCUSSED: </a:t>
            </a:r>
            <a:r>
              <a:rPr lang="en-US" sz="2400" b="1" dirty="0">
                <a:solidFill>
                  <a:schemeClr val="bg1"/>
                </a:solidFill>
              </a:rPr>
              <a:t>S</a:t>
            </a:r>
            <a:r>
              <a:rPr lang="en-US" sz="2400" b="1" dirty="0"/>
              <a:t>CIENCE </a:t>
            </a:r>
            <a:r>
              <a:rPr lang="en-US" sz="2400" b="1" dirty="0">
                <a:solidFill>
                  <a:schemeClr val="bg1"/>
                </a:solidFill>
              </a:rPr>
              <a:t>T</a:t>
            </a:r>
            <a:r>
              <a:rPr lang="en-US" sz="2400" b="1" dirty="0"/>
              <a:t>ECHNOLOGY </a:t>
            </a:r>
            <a:r>
              <a:rPr lang="en-US" sz="2400" b="1" dirty="0">
                <a:solidFill>
                  <a:schemeClr val="bg1"/>
                </a:solidFill>
              </a:rPr>
              <a:t>E</a:t>
            </a:r>
            <a:r>
              <a:rPr lang="en-US" sz="2400" b="1" dirty="0"/>
              <a:t>NGINEERING </a:t>
            </a:r>
            <a:r>
              <a:rPr lang="en-US" sz="2400" b="1" dirty="0">
                <a:solidFill>
                  <a:schemeClr val="bg1"/>
                </a:solidFill>
              </a:rPr>
              <a:t>A</a:t>
            </a:r>
            <a:r>
              <a:rPr lang="en-US" sz="2400" b="1" dirty="0"/>
              <a:t>RTS &amp; </a:t>
            </a:r>
            <a:r>
              <a:rPr lang="en-US" sz="2400" b="1" dirty="0">
                <a:solidFill>
                  <a:schemeClr val="bg1"/>
                </a:solidFill>
              </a:rPr>
              <a:t>M</a:t>
            </a:r>
            <a:r>
              <a:rPr lang="en-US" sz="2400" b="1" dirty="0"/>
              <a:t>ATH</a:t>
            </a:r>
          </a:p>
          <a:p>
            <a:pPr algn="ctr"/>
            <a:endParaRPr lang="en-US" sz="2000" dirty="0"/>
          </a:p>
          <a:p>
            <a:pPr algn="ctr"/>
            <a:r>
              <a:rPr lang="en-US" sz="2000" dirty="0"/>
              <a:t>TOGETHER WE PERFORMED </a:t>
            </a:r>
            <a:r>
              <a:rPr lang="en-US" sz="2400" b="1" u="sng" dirty="0"/>
              <a:t>RESEARCH</a:t>
            </a:r>
            <a:r>
              <a:rPr lang="en-US" sz="2000" b="1" dirty="0"/>
              <a:t>, </a:t>
            </a:r>
            <a:r>
              <a:rPr lang="en-US" sz="2000" dirty="0"/>
              <a:t>STUDIED </a:t>
            </a:r>
            <a:r>
              <a:rPr lang="en-US" sz="2400" b="1" u="sng" dirty="0"/>
              <a:t>DESIGNS</a:t>
            </a:r>
            <a:r>
              <a:rPr lang="en-US" sz="2000" b="1" dirty="0"/>
              <a:t> </a:t>
            </a:r>
            <a:r>
              <a:rPr lang="en-US" sz="2000" dirty="0"/>
              <a:t>AND</a:t>
            </a:r>
            <a:r>
              <a:rPr lang="en-US" sz="2000" b="1" dirty="0"/>
              <a:t> </a:t>
            </a:r>
            <a:r>
              <a:rPr lang="en-US" sz="2000" dirty="0"/>
              <a:t>YOU</a:t>
            </a:r>
            <a:r>
              <a:rPr lang="en-US" sz="2000" b="1" dirty="0"/>
              <a:t> </a:t>
            </a:r>
            <a:r>
              <a:rPr lang="en-US" sz="2400" b="1" u="sng" dirty="0"/>
              <a:t>CREATED</a:t>
            </a:r>
            <a:r>
              <a:rPr lang="en-US" sz="2000" b="1" dirty="0"/>
              <a:t> </a:t>
            </a:r>
            <a:r>
              <a:rPr lang="en-US" sz="2000" dirty="0"/>
              <a:t>A MODEL.</a:t>
            </a:r>
          </a:p>
          <a:p>
            <a:pPr algn="ctr"/>
            <a:endParaRPr lang="en-US" sz="2000" dirty="0"/>
          </a:p>
          <a:p>
            <a:pPr algn="ctr"/>
            <a:r>
              <a:rPr lang="en-US" sz="2000" dirty="0"/>
              <a:t>NOW IT’S TIME FOR THE IMPORTANT STEP OF </a:t>
            </a:r>
            <a:r>
              <a:rPr lang="en-US" sz="2400" b="1" u="sng" dirty="0"/>
              <a:t>TESTING</a:t>
            </a:r>
            <a:r>
              <a:rPr lang="en-US" sz="2400" b="1" dirty="0"/>
              <a:t> </a:t>
            </a:r>
            <a:r>
              <a:rPr lang="en-US" sz="2000" dirty="0"/>
              <a:t>YOUR MODELS.  BEFORE WE DO I WANT TO SHARE A STORY ABOUT SOME OTHER </a:t>
            </a:r>
            <a:r>
              <a:rPr lang="en-US" sz="2000" b="1" dirty="0"/>
              <a:t>STEM</a:t>
            </a:r>
            <a:r>
              <a:rPr lang="en-US" sz="2000" dirty="0"/>
              <a:t> STUDENTS INVOLVED IN MODELING.</a:t>
            </a:r>
            <a:endParaRPr lang="en-US" sz="2000" b="1" u="sng" dirty="0"/>
          </a:p>
        </p:txBody>
      </p:sp>
      <p:pic>
        <p:nvPicPr>
          <p:cNvPr id="4" name="Picture 3">
            <a:extLst>
              <a:ext uri="{FF2B5EF4-FFF2-40B4-BE49-F238E27FC236}">
                <a16:creationId xmlns:a16="http://schemas.microsoft.com/office/drawing/2014/main" id="{A31DE24B-722A-4D5E-8DAA-8A4A0D4C9A30}"/>
              </a:ext>
            </a:extLst>
          </p:cNvPr>
          <p:cNvPicPr>
            <a:picLocks noChangeAspect="1"/>
          </p:cNvPicPr>
          <p:nvPr/>
        </p:nvPicPr>
        <p:blipFill>
          <a:blip r:embed="rId3"/>
          <a:stretch>
            <a:fillRect/>
          </a:stretch>
        </p:blipFill>
        <p:spPr>
          <a:xfrm>
            <a:off x="4287640" y="2925472"/>
            <a:ext cx="3616719" cy="3728247"/>
          </a:xfrm>
          <a:prstGeom prst="rect">
            <a:avLst/>
          </a:prstGeom>
        </p:spPr>
      </p:pic>
    </p:spTree>
    <p:extLst>
      <p:ext uri="{BB962C8B-B14F-4D97-AF65-F5344CB8AC3E}">
        <p14:creationId xmlns:p14="http://schemas.microsoft.com/office/powerpoint/2010/main" val="1762845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9EAA2A-E642-4046-9EA9-602AAB270A64}"/>
              </a:ext>
            </a:extLst>
          </p:cNvPr>
          <p:cNvPicPr>
            <a:picLocks noChangeAspect="1"/>
          </p:cNvPicPr>
          <p:nvPr/>
        </p:nvPicPr>
        <p:blipFill>
          <a:blip r:embed="rId3"/>
          <a:stretch>
            <a:fillRect/>
          </a:stretch>
        </p:blipFill>
        <p:spPr>
          <a:xfrm>
            <a:off x="3465607" y="2912413"/>
            <a:ext cx="5260785" cy="3945587"/>
          </a:xfrm>
          <a:prstGeom prst="rect">
            <a:avLst/>
          </a:prstGeom>
        </p:spPr>
      </p:pic>
      <p:sp>
        <p:nvSpPr>
          <p:cNvPr id="4" name="TextBox 3">
            <a:extLst>
              <a:ext uri="{FF2B5EF4-FFF2-40B4-BE49-F238E27FC236}">
                <a16:creationId xmlns:a16="http://schemas.microsoft.com/office/drawing/2014/main" id="{EED60A49-CF71-4076-959B-7D088DE657D0}"/>
              </a:ext>
            </a:extLst>
          </p:cNvPr>
          <p:cNvSpPr txBox="1"/>
          <p:nvPr/>
        </p:nvSpPr>
        <p:spPr>
          <a:xfrm>
            <a:off x="0" y="0"/>
            <a:ext cx="12192000" cy="2677656"/>
          </a:xfrm>
          <a:prstGeom prst="rect">
            <a:avLst/>
          </a:prstGeom>
          <a:noFill/>
        </p:spPr>
        <p:txBody>
          <a:bodyPr wrap="square" rtlCol="0">
            <a:spAutoFit/>
          </a:bodyPr>
          <a:lstStyle/>
          <a:p>
            <a:pPr algn="ctr"/>
            <a:r>
              <a:rPr lang="en-US" sz="2800" b="1" dirty="0"/>
              <a:t>STEM</a:t>
            </a:r>
            <a:r>
              <a:rPr lang="en-US" sz="2800" dirty="0"/>
              <a:t> AT WORK!</a:t>
            </a:r>
          </a:p>
          <a:p>
            <a:pPr algn="ctr"/>
            <a:r>
              <a:rPr lang="en-US" sz="2400" dirty="0"/>
              <a:t> “FLITE TEST”</a:t>
            </a:r>
            <a:r>
              <a:rPr lang="en-US" sz="2400" i="1" dirty="0"/>
              <a:t>ALPHA</a:t>
            </a:r>
            <a:r>
              <a:rPr lang="en-US" sz="2400" dirty="0"/>
              <a:t> </a:t>
            </a:r>
            <a:r>
              <a:rPr lang="en-US" sz="2400" i="1" dirty="0"/>
              <a:t>BRAVO</a:t>
            </a:r>
            <a:r>
              <a:rPr lang="en-US" sz="2400" dirty="0"/>
              <a:t> AND </a:t>
            </a:r>
            <a:r>
              <a:rPr lang="en-US" sz="2400" i="1" dirty="0"/>
              <a:t>CHARLIE</a:t>
            </a:r>
            <a:r>
              <a:rPr lang="en-US" sz="2400" dirty="0"/>
              <a:t> RADIO CONTROL Do It Yourself “Jets”</a:t>
            </a:r>
          </a:p>
          <a:p>
            <a:pPr algn="ctr"/>
            <a:r>
              <a:rPr lang="en-US" sz="2400" dirty="0"/>
              <a:t>The Challenge: Design a low cost, interchangeable </a:t>
            </a:r>
          </a:p>
          <a:p>
            <a:pPr algn="ctr"/>
            <a:r>
              <a:rPr lang="en-US" sz="2400" dirty="0"/>
              <a:t>3- MODEL RC plane system  in 1month.</a:t>
            </a:r>
          </a:p>
          <a:p>
            <a:pPr algn="ctr"/>
            <a:endParaRPr lang="en-US" sz="2400" dirty="0"/>
          </a:p>
          <a:p>
            <a:pPr algn="ctr"/>
            <a:r>
              <a:rPr lang="en-US" sz="2400" dirty="0"/>
              <a:t>This STEM team from Arizona did it in </a:t>
            </a:r>
            <a:r>
              <a:rPr lang="en-US" sz="2400" i="1" dirty="0"/>
              <a:t>3 weeks</a:t>
            </a:r>
            <a:r>
              <a:rPr lang="en-US" sz="2400" dirty="0"/>
              <a:t>! </a:t>
            </a:r>
          </a:p>
          <a:p>
            <a:pPr algn="ctr"/>
            <a:r>
              <a:rPr lang="en-US" sz="2000" dirty="0">
                <a:latin typeface="Cooper Black" panose="0208090404030B020404" pitchFamily="18" charset="0"/>
              </a:rPr>
              <a:t>WHAT GRADE WERE THEY IN?</a:t>
            </a:r>
          </a:p>
        </p:txBody>
      </p:sp>
    </p:spTree>
    <p:extLst>
      <p:ext uri="{BB962C8B-B14F-4D97-AF65-F5344CB8AC3E}">
        <p14:creationId xmlns:p14="http://schemas.microsoft.com/office/powerpoint/2010/main" val="4183006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70F33C-4761-44CE-9325-BBB6ACDFAAAB}"/>
              </a:ext>
            </a:extLst>
          </p:cNvPr>
          <p:cNvPicPr>
            <a:picLocks noChangeAspect="1"/>
          </p:cNvPicPr>
          <p:nvPr/>
        </p:nvPicPr>
        <p:blipFill>
          <a:blip r:embed="rId3"/>
          <a:stretch>
            <a:fillRect/>
          </a:stretch>
        </p:blipFill>
        <p:spPr>
          <a:xfrm rot="989383">
            <a:off x="6337541" y="3001884"/>
            <a:ext cx="5974830" cy="3364289"/>
          </a:xfrm>
          <a:prstGeom prst="rect">
            <a:avLst/>
          </a:prstGeom>
          <a:effectLst>
            <a:softEdge rad="190500"/>
          </a:effectLst>
        </p:spPr>
      </p:pic>
      <p:pic>
        <p:nvPicPr>
          <p:cNvPr id="5" name="Picture 4">
            <a:extLst>
              <a:ext uri="{FF2B5EF4-FFF2-40B4-BE49-F238E27FC236}">
                <a16:creationId xmlns:a16="http://schemas.microsoft.com/office/drawing/2014/main" id="{C46DD1CD-1D8E-4A3E-9E77-DBC97D42B407}"/>
              </a:ext>
            </a:extLst>
          </p:cNvPr>
          <p:cNvPicPr>
            <a:picLocks noChangeAspect="1"/>
          </p:cNvPicPr>
          <p:nvPr/>
        </p:nvPicPr>
        <p:blipFill>
          <a:blip r:embed="rId4"/>
          <a:stretch>
            <a:fillRect/>
          </a:stretch>
        </p:blipFill>
        <p:spPr>
          <a:xfrm rot="20811128">
            <a:off x="-49290" y="3092611"/>
            <a:ext cx="6252016" cy="3094895"/>
          </a:xfrm>
          <a:prstGeom prst="rect">
            <a:avLst/>
          </a:prstGeom>
          <a:effectLst>
            <a:softEdge rad="241300"/>
          </a:effectLst>
        </p:spPr>
      </p:pic>
      <p:sp>
        <p:nvSpPr>
          <p:cNvPr id="6" name="TextBox 5">
            <a:extLst>
              <a:ext uri="{FF2B5EF4-FFF2-40B4-BE49-F238E27FC236}">
                <a16:creationId xmlns:a16="http://schemas.microsoft.com/office/drawing/2014/main" id="{1A3D3EB5-9530-4ACE-ACD7-28C2A7AF4A70}"/>
              </a:ext>
            </a:extLst>
          </p:cNvPr>
          <p:cNvSpPr txBox="1"/>
          <p:nvPr/>
        </p:nvSpPr>
        <p:spPr>
          <a:xfrm>
            <a:off x="774970" y="729574"/>
            <a:ext cx="10642060" cy="1200329"/>
          </a:xfrm>
          <a:prstGeom prst="rect">
            <a:avLst/>
          </a:prstGeom>
          <a:noFill/>
        </p:spPr>
        <p:txBody>
          <a:bodyPr wrap="square" rtlCol="0">
            <a:spAutoFit/>
          </a:bodyPr>
          <a:lstStyle/>
          <a:p>
            <a:pPr algn="ctr"/>
            <a:r>
              <a:rPr lang="en-US" sz="3600" b="1" dirty="0">
                <a:solidFill>
                  <a:schemeClr val="bg1"/>
                </a:solidFill>
                <a:latin typeface="Comic Sans MS" panose="030F0702030302020204" pitchFamily="66" charset="0"/>
              </a:rPr>
              <a:t>WOULD YOU BELIEVE 6, 7 AND 8</a:t>
            </a:r>
            <a:r>
              <a:rPr lang="en-US" sz="3600" b="1" baseline="30000" dirty="0">
                <a:solidFill>
                  <a:schemeClr val="bg1"/>
                </a:solidFill>
                <a:latin typeface="Comic Sans MS" panose="030F0702030302020204" pitchFamily="66" charset="0"/>
              </a:rPr>
              <a:t>TH</a:t>
            </a:r>
            <a:r>
              <a:rPr lang="en-US" sz="3600" b="1" dirty="0">
                <a:solidFill>
                  <a:schemeClr val="bg1"/>
                </a:solidFill>
                <a:latin typeface="Comic Sans MS" panose="030F0702030302020204" pitchFamily="66" charset="0"/>
              </a:rPr>
              <a:t> GRADE?</a:t>
            </a:r>
          </a:p>
          <a:p>
            <a:pPr algn="ctr"/>
            <a:r>
              <a:rPr lang="en-US" sz="3600" b="1" dirty="0">
                <a:solidFill>
                  <a:schemeClr val="bg1"/>
                </a:solidFill>
                <a:latin typeface="Comic Sans MS" panose="030F0702030302020204" pitchFamily="66" charset="0"/>
              </a:rPr>
              <a:t>PRETTY AWESOME</a:t>
            </a:r>
          </a:p>
        </p:txBody>
      </p:sp>
    </p:spTree>
    <p:extLst>
      <p:ext uri="{BB962C8B-B14F-4D97-AF65-F5344CB8AC3E}">
        <p14:creationId xmlns:p14="http://schemas.microsoft.com/office/powerpoint/2010/main" val="1176810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7B2B2E-8F29-4625-AFFE-27D2CFCE315D}"/>
              </a:ext>
            </a:extLst>
          </p:cNvPr>
          <p:cNvSpPr txBox="1"/>
          <p:nvPr/>
        </p:nvSpPr>
        <p:spPr>
          <a:xfrm>
            <a:off x="0" y="333375"/>
            <a:ext cx="12192000" cy="2308324"/>
          </a:xfrm>
          <a:prstGeom prst="rect">
            <a:avLst/>
          </a:prstGeom>
          <a:noFill/>
        </p:spPr>
        <p:txBody>
          <a:bodyPr wrap="square" rtlCol="0">
            <a:spAutoFit/>
          </a:bodyPr>
          <a:lstStyle/>
          <a:p>
            <a:pPr algn="ctr"/>
            <a:r>
              <a:rPr lang="en-US" sz="3600" dirty="0">
                <a:solidFill>
                  <a:schemeClr val="bg1"/>
                </a:solidFill>
                <a:latin typeface="Cooper Black" panose="0208090404030B020404" pitchFamily="18" charset="0"/>
              </a:rPr>
              <a:t>USE YOUR</a:t>
            </a:r>
          </a:p>
          <a:p>
            <a:pPr algn="ctr"/>
            <a:r>
              <a:rPr lang="en-US" sz="3600" dirty="0">
                <a:solidFill>
                  <a:schemeClr val="bg1"/>
                </a:solidFill>
                <a:latin typeface="Cooper Black" panose="0208090404030B020404" pitchFamily="18" charset="0"/>
              </a:rPr>
              <a:t>IMMAGINATION, BUILD AND DREAM</a:t>
            </a:r>
          </a:p>
          <a:p>
            <a:pPr algn="ctr"/>
            <a:r>
              <a:rPr lang="en-US" sz="3600" dirty="0">
                <a:solidFill>
                  <a:schemeClr val="bg1"/>
                </a:solidFill>
                <a:latin typeface="Cooper Black" panose="0208090404030B020404" pitchFamily="18" charset="0"/>
              </a:rPr>
              <a:t>BECAUSE DREAMS </a:t>
            </a:r>
          </a:p>
          <a:p>
            <a:pPr algn="ctr"/>
            <a:r>
              <a:rPr lang="en-US" sz="3600" dirty="0">
                <a:solidFill>
                  <a:schemeClr val="bg1"/>
                </a:solidFill>
                <a:latin typeface="Cooper Black" panose="0208090404030B020404" pitchFamily="18" charset="0"/>
              </a:rPr>
              <a:t>CAN TURN THIS:</a:t>
            </a:r>
          </a:p>
        </p:txBody>
      </p:sp>
      <p:pic>
        <p:nvPicPr>
          <p:cNvPr id="4" name="Picture 3">
            <a:extLst>
              <a:ext uri="{FF2B5EF4-FFF2-40B4-BE49-F238E27FC236}">
                <a16:creationId xmlns:a16="http://schemas.microsoft.com/office/drawing/2014/main" id="{77FB2A89-EA69-4141-AFBF-48AE63F5602E}"/>
              </a:ext>
            </a:extLst>
          </p:cNvPr>
          <p:cNvPicPr>
            <a:picLocks noChangeAspect="1"/>
          </p:cNvPicPr>
          <p:nvPr/>
        </p:nvPicPr>
        <p:blipFill>
          <a:blip r:embed="rId3"/>
          <a:stretch>
            <a:fillRect/>
          </a:stretch>
        </p:blipFill>
        <p:spPr>
          <a:xfrm>
            <a:off x="3782614" y="2763629"/>
            <a:ext cx="4626770" cy="3760996"/>
          </a:xfrm>
          <a:prstGeom prst="rect">
            <a:avLst/>
          </a:prstGeom>
        </p:spPr>
      </p:pic>
    </p:spTree>
    <p:extLst>
      <p:ext uri="{BB962C8B-B14F-4D97-AF65-F5344CB8AC3E}">
        <p14:creationId xmlns:p14="http://schemas.microsoft.com/office/powerpoint/2010/main" val="2218580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B54EC6-7023-4347-AF32-F6B70DE49071}"/>
              </a:ext>
            </a:extLst>
          </p:cNvPr>
          <p:cNvSpPr txBox="1"/>
          <p:nvPr/>
        </p:nvSpPr>
        <p:spPr>
          <a:xfrm>
            <a:off x="76200" y="238125"/>
            <a:ext cx="12115800" cy="584775"/>
          </a:xfrm>
          <a:prstGeom prst="rect">
            <a:avLst/>
          </a:prstGeom>
          <a:noFill/>
        </p:spPr>
        <p:txBody>
          <a:bodyPr wrap="square" rtlCol="0">
            <a:spAutoFit/>
          </a:bodyPr>
          <a:lstStyle/>
          <a:p>
            <a:endParaRPr lang="en-US" sz="3200" dirty="0"/>
          </a:p>
        </p:txBody>
      </p:sp>
      <p:pic>
        <p:nvPicPr>
          <p:cNvPr id="5" name="Picture 4">
            <a:extLst>
              <a:ext uri="{FF2B5EF4-FFF2-40B4-BE49-F238E27FC236}">
                <a16:creationId xmlns:a16="http://schemas.microsoft.com/office/drawing/2014/main" id="{9A22F274-9D27-47A0-AF7A-572D9CCCDDC5}"/>
              </a:ext>
            </a:extLst>
          </p:cNvPr>
          <p:cNvPicPr>
            <a:picLocks noChangeAspect="1"/>
          </p:cNvPicPr>
          <p:nvPr/>
        </p:nvPicPr>
        <p:blipFill>
          <a:blip r:embed="rId3"/>
          <a:stretch>
            <a:fillRect/>
          </a:stretch>
        </p:blipFill>
        <p:spPr>
          <a:xfrm>
            <a:off x="4270001" y="1351801"/>
            <a:ext cx="3122174" cy="2013719"/>
          </a:xfrm>
          <a:prstGeom prst="rect">
            <a:avLst/>
          </a:prstGeom>
          <a:effectLst>
            <a:softEdge rad="139700"/>
          </a:effectLst>
        </p:spPr>
      </p:pic>
      <p:pic>
        <p:nvPicPr>
          <p:cNvPr id="7" name="Picture 6">
            <a:extLst>
              <a:ext uri="{FF2B5EF4-FFF2-40B4-BE49-F238E27FC236}">
                <a16:creationId xmlns:a16="http://schemas.microsoft.com/office/drawing/2014/main" id="{B4BFE69A-8DA1-470F-85F4-0FD2C5E0C864}"/>
              </a:ext>
            </a:extLst>
          </p:cNvPr>
          <p:cNvPicPr>
            <a:picLocks noChangeAspect="1"/>
          </p:cNvPicPr>
          <p:nvPr/>
        </p:nvPicPr>
        <p:blipFill>
          <a:blip r:embed="rId4"/>
          <a:stretch>
            <a:fillRect/>
          </a:stretch>
        </p:blipFill>
        <p:spPr>
          <a:xfrm>
            <a:off x="3495141" y="3724305"/>
            <a:ext cx="4876316" cy="2281012"/>
          </a:xfrm>
          <a:prstGeom prst="rect">
            <a:avLst/>
          </a:prstGeom>
          <a:effectLst>
            <a:softEdge rad="88900"/>
          </a:effectLst>
        </p:spPr>
      </p:pic>
      <p:pic>
        <p:nvPicPr>
          <p:cNvPr id="9" name="Picture 8">
            <a:extLst>
              <a:ext uri="{FF2B5EF4-FFF2-40B4-BE49-F238E27FC236}">
                <a16:creationId xmlns:a16="http://schemas.microsoft.com/office/drawing/2014/main" id="{1F638BD0-CB08-4F1B-B76D-F4A563B3BB47}"/>
              </a:ext>
            </a:extLst>
          </p:cNvPr>
          <p:cNvPicPr>
            <a:picLocks noChangeAspect="1"/>
          </p:cNvPicPr>
          <p:nvPr/>
        </p:nvPicPr>
        <p:blipFill>
          <a:blip r:embed="rId5"/>
          <a:stretch>
            <a:fillRect/>
          </a:stretch>
        </p:blipFill>
        <p:spPr>
          <a:xfrm rot="20560613">
            <a:off x="130971" y="1788330"/>
            <a:ext cx="3195122" cy="1984339"/>
          </a:xfrm>
          <a:prstGeom prst="rect">
            <a:avLst/>
          </a:prstGeom>
          <a:effectLst>
            <a:softEdge rad="101600"/>
          </a:effectLst>
        </p:spPr>
      </p:pic>
      <p:pic>
        <p:nvPicPr>
          <p:cNvPr id="11" name="Picture 10">
            <a:extLst>
              <a:ext uri="{FF2B5EF4-FFF2-40B4-BE49-F238E27FC236}">
                <a16:creationId xmlns:a16="http://schemas.microsoft.com/office/drawing/2014/main" id="{7E3181FB-A7CE-4C66-BD0F-253DDEC32030}"/>
              </a:ext>
            </a:extLst>
          </p:cNvPr>
          <p:cNvPicPr>
            <a:picLocks noChangeAspect="1"/>
          </p:cNvPicPr>
          <p:nvPr/>
        </p:nvPicPr>
        <p:blipFill>
          <a:blip r:embed="rId6"/>
          <a:stretch>
            <a:fillRect/>
          </a:stretch>
        </p:blipFill>
        <p:spPr>
          <a:xfrm rot="919575">
            <a:off x="8345218" y="1620671"/>
            <a:ext cx="3698728" cy="2266731"/>
          </a:xfrm>
          <a:prstGeom prst="rect">
            <a:avLst/>
          </a:prstGeom>
          <a:effectLst>
            <a:softEdge rad="152400"/>
          </a:effectLst>
        </p:spPr>
      </p:pic>
      <p:pic>
        <p:nvPicPr>
          <p:cNvPr id="13" name="Picture 12">
            <a:extLst>
              <a:ext uri="{FF2B5EF4-FFF2-40B4-BE49-F238E27FC236}">
                <a16:creationId xmlns:a16="http://schemas.microsoft.com/office/drawing/2014/main" id="{FCA69AF5-76C4-4358-AB68-804876DFE2BB}"/>
              </a:ext>
            </a:extLst>
          </p:cNvPr>
          <p:cNvPicPr>
            <a:picLocks noChangeAspect="1"/>
          </p:cNvPicPr>
          <p:nvPr/>
        </p:nvPicPr>
        <p:blipFill>
          <a:blip r:embed="rId7"/>
          <a:stretch>
            <a:fillRect/>
          </a:stretch>
        </p:blipFill>
        <p:spPr>
          <a:xfrm rot="20943198">
            <a:off x="50722" y="4067884"/>
            <a:ext cx="3416873" cy="2562655"/>
          </a:xfrm>
          <a:prstGeom prst="rect">
            <a:avLst/>
          </a:prstGeom>
          <a:effectLst>
            <a:softEdge rad="292100"/>
          </a:effectLst>
        </p:spPr>
      </p:pic>
      <p:pic>
        <p:nvPicPr>
          <p:cNvPr id="17" name="Picture 16">
            <a:extLst>
              <a:ext uri="{FF2B5EF4-FFF2-40B4-BE49-F238E27FC236}">
                <a16:creationId xmlns:a16="http://schemas.microsoft.com/office/drawing/2014/main" id="{525E0F1C-6526-43BB-A107-C33CC629A3F8}"/>
              </a:ext>
            </a:extLst>
          </p:cNvPr>
          <p:cNvPicPr>
            <a:picLocks noChangeAspect="1"/>
          </p:cNvPicPr>
          <p:nvPr/>
        </p:nvPicPr>
        <p:blipFill>
          <a:blip r:embed="rId8"/>
          <a:stretch>
            <a:fillRect/>
          </a:stretch>
        </p:blipFill>
        <p:spPr>
          <a:xfrm rot="763458">
            <a:off x="8583572" y="4147911"/>
            <a:ext cx="3300833" cy="2294079"/>
          </a:xfrm>
          <a:prstGeom prst="rect">
            <a:avLst/>
          </a:prstGeom>
          <a:effectLst>
            <a:softEdge rad="50800"/>
          </a:effectLst>
        </p:spPr>
      </p:pic>
      <p:sp>
        <p:nvSpPr>
          <p:cNvPr id="18" name="TextBox 17">
            <a:extLst>
              <a:ext uri="{FF2B5EF4-FFF2-40B4-BE49-F238E27FC236}">
                <a16:creationId xmlns:a16="http://schemas.microsoft.com/office/drawing/2014/main" id="{10A5D1FC-939F-4BD2-BD99-786B7A2DBD8F}"/>
              </a:ext>
            </a:extLst>
          </p:cNvPr>
          <p:cNvSpPr txBox="1"/>
          <p:nvPr/>
        </p:nvSpPr>
        <p:spPr>
          <a:xfrm>
            <a:off x="1" y="107004"/>
            <a:ext cx="12391052" cy="1200329"/>
          </a:xfrm>
          <a:prstGeom prst="rect">
            <a:avLst/>
          </a:prstGeom>
          <a:noFill/>
        </p:spPr>
        <p:txBody>
          <a:bodyPr wrap="square" rtlCol="0">
            <a:spAutoFit/>
          </a:bodyPr>
          <a:lstStyle/>
          <a:p>
            <a:r>
              <a:rPr lang="en-US" sz="2400" b="1" i="1" dirty="0">
                <a:solidFill>
                  <a:schemeClr val="bg1"/>
                </a:solidFill>
                <a:latin typeface="Cooper Black" panose="0208090404030B020404" pitchFamily="18" charset="0"/>
              </a:rPr>
              <a:t>INTO THESE! </a:t>
            </a:r>
            <a:r>
              <a:rPr lang="en-US" sz="2400" dirty="0">
                <a:solidFill>
                  <a:schemeClr val="bg1"/>
                </a:solidFill>
              </a:rPr>
              <a:t>All these models were created with foam, balsa wood and simple supplies.  The other important ingredients in this formula for flying machines… </a:t>
            </a:r>
          </a:p>
          <a:p>
            <a:r>
              <a:rPr lang="en-US" sz="2400" b="1" dirty="0">
                <a:solidFill>
                  <a:srgbClr val="FFFF00"/>
                </a:solidFill>
              </a:rPr>
              <a:t>IMMAGINATION and INSPIRATION!</a:t>
            </a:r>
            <a:endParaRPr lang="en-US" sz="2400" dirty="0">
              <a:solidFill>
                <a:srgbClr val="FFFF00"/>
              </a:solidFill>
            </a:endParaRPr>
          </a:p>
        </p:txBody>
      </p:sp>
    </p:spTree>
    <p:extLst>
      <p:ext uri="{BB962C8B-B14F-4D97-AF65-F5344CB8AC3E}">
        <p14:creationId xmlns:p14="http://schemas.microsoft.com/office/powerpoint/2010/main" val="3532400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63297-2789-42DF-8F96-44A511E53D31}"/>
              </a:ext>
            </a:extLst>
          </p:cNvPr>
          <p:cNvSpPr>
            <a:spLocks noGrp="1"/>
          </p:cNvSpPr>
          <p:nvPr>
            <p:ph type="ctrTitle"/>
          </p:nvPr>
        </p:nvSpPr>
        <p:spPr>
          <a:xfrm>
            <a:off x="140201" y="199662"/>
            <a:ext cx="9397337" cy="2057401"/>
          </a:xfrm>
        </p:spPr>
        <p:txBody>
          <a:bodyPr>
            <a:noAutofit/>
          </a:bodyPr>
          <a:lstStyle/>
          <a:p>
            <a:r>
              <a:rPr lang="en-US" sz="6600" b="1" i="1" dirty="0">
                <a:latin typeface="Berlin Sans FB Demi" panose="020E0802020502020306" pitchFamily="34" charset="0"/>
              </a:rPr>
              <a:t>Let’s start with a short video…</a:t>
            </a:r>
          </a:p>
        </p:txBody>
      </p:sp>
      <p:sp>
        <p:nvSpPr>
          <p:cNvPr id="4" name="AutoShape 2" descr="Image result for pics of movie reels and movie cameras popcorn movie time">
            <a:extLst>
              <a:ext uri="{FF2B5EF4-FFF2-40B4-BE49-F238E27FC236}">
                <a16:creationId xmlns:a16="http://schemas.microsoft.com/office/drawing/2014/main" id="{62AB12A8-E174-4483-B619-E9E6B14F448B}"/>
              </a:ext>
            </a:extLst>
          </p:cNvPr>
          <p:cNvSpPr>
            <a:spLocks noChangeAspect="1" noChangeArrowheads="1"/>
          </p:cNvSpPr>
          <p:nvPr/>
        </p:nvSpPr>
        <p:spPr bwMode="auto">
          <a:xfrm>
            <a:off x="3426106" y="3276600"/>
            <a:ext cx="2822294" cy="28222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a:extLst>
              <a:ext uri="{FF2B5EF4-FFF2-40B4-BE49-F238E27FC236}">
                <a16:creationId xmlns:a16="http://schemas.microsoft.com/office/drawing/2014/main" id="{8067C1D5-E86D-44E9-A6A5-9443625F1484}"/>
              </a:ext>
            </a:extLst>
          </p:cNvPr>
          <p:cNvPicPr>
            <a:picLocks noChangeAspect="1"/>
          </p:cNvPicPr>
          <p:nvPr/>
        </p:nvPicPr>
        <p:blipFill>
          <a:blip r:embed="rId3"/>
          <a:stretch>
            <a:fillRect/>
          </a:stretch>
        </p:blipFill>
        <p:spPr>
          <a:xfrm>
            <a:off x="2007650" y="2099901"/>
            <a:ext cx="4156893" cy="4444678"/>
          </a:xfrm>
          <a:prstGeom prst="rect">
            <a:avLst/>
          </a:prstGeom>
          <a:effectLst>
            <a:softEdge rad="355600"/>
          </a:effectLst>
        </p:spPr>
      </p:pic>
      <p:pic>
        <p:nvPicPr>
          <p:cNvPr id="8" name="Picture 7">
            <a:hlinkClick r:id="rId4"/>
            <a:extLst>
              <a:ext uri="{FF2B5EF4-FFF2-40B4-BE49-F238E27FC236}">
                <a16:creationId xmlns:a16="http://schemas.microsoft.com/office/drawing/2014/main" id="{68A78B3D-F09D-4D0C-BBD6-7DF5B47B838D}"/>
              </a:ext>
            </a:extLst>
          </p:cNvPr>
          <p:cNvPicPr>
            <a:picLocks noChangeAspect="1"/>
          </p:cNvPicPr>
          <p:nvPr/>
        </p:nvPicPr>
        <p:blipFill>
          <a:blip r:embed="rId5"/>
          <a:stretch>
            <a:fillRect/>
          </a:stretch>
        </p:blipFill>
        <p:spPr>
          <a:xfrm>
            <a:off x="6988987" y="2757670"/>
            <a:ext cx="4794484" cy="2728732"/>
          </a:xfrm>
          <a:prstGeom prst="rect">
            <a:avLst/>
          </a:prstGeom>
        </p:spPr>
      </p:pic>
    </p:spTree>
    <p:extLst>
      <p:ext uri="{BB962C8B-B14F-4D97-AF65-F5344CB8AC3E}">
        <p14:creationId xmlns:p14="http://schemas.microsoft.com/office/powerpoint/2010/main" val="2331021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A2D79F-4D6C-455A-B9D4-EDEB364854E1}"/>
              </a:ext>
            </a:extLst>
          </p:cNvPr>
          <p:cNvSpPr txBox="1"/>
          <p:nvPr/>
        </p:nvSpPr>
        <p:spPr>
          <a:xfrm>
            <a:off x="1828800" y="438150"/>
            <a:ext cx="9153525" cy="646331"/>
          </a:xfrm>
          <a:prstGeom prst="rect">
            <a:avLst/>
          </a:prstGeom>
          <a:noFill/>
        </p:spPr>
        <p:txBody>
          <a:bodyPr wrap="square" rtlCol="0">
            <a:spAutoFit/>
          </a:bodyPr>
          <a:lstStyle/>
          <a:p>
            <a:pPr algn="ctr"/>
            <a:r>
              <a:rPr lang="en-US" sz="3600" b="1" dirty="0">
                <a:solidFill>
                  <a:schemeClr val="bg1"/>
                </a:solidFill>
                <a:latin typeface="Comic Sans MS" panose="030F0702030302020204" pitchFamily="66" charset="0"/>
              </a:rPr>
              <a:t>OR INTO THIS!</a:t>
            </a:r>
          </a:p>
        </p:txBody>
      </p:sp>
      <p:pic>
        <p:nvPicPr>
          <p:cNvPr id="6" name="Picture 5">
            <a:extLst>
              <a:ext uri="{FF2B5EF4-FFF2-40B4-BE49-F238E27FC236}">
                <a16:creationId xmlns:a16="http://schemas.microsoft.com/office/drawing/2014/main" id="{2FD31679-9BB3-48BB-B563-7272BDC3CE15}"/>
              </a:ext>
            </a:extLst>
          </p:cNvPr>
          <p:cNvPicPr>
            <a:picLocks noChangeAspect="1"/>
          </p:cNvPicPr>
          <p:nvPr/>
        </p:nvPicPr>
        <p:blipFill>
          <a:blip r:embed="rId3"/>
          <a:stretch>
            <a:fillRect/>
          </a:stretch>
        </p:blipFill>
        <p:spPr>
          <a:xfrm>
            <a:off x="2703513" y="1130738"/>
            <a:ext cx="7404098" cy="5553074"/>
          </a:xfrm>
          <a:prstGeom prst="rect">
            <a:avLst/>
          </a:prstGeom>
          <a:effectLst>
            <a:softEdge rad="127000"/>
          </a:effectLst>
        </p:spPr>
      </p:pic>
    </p:spTree>
    <p:extLst>
      <p:ext uri="{BB962C8B-B14F-4D97-AF65-F5344CB8AC3E}">
        <p14:creationId xmlns:p14="http://schemas.microsoft.com/office/powerpoint/2010/main" val="149944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DBE62-59EE-423E-AF00-515395006424}"/>
              </a:ext>
            </a:extLst>
          </p:cNvPr>
          <p:cNvSpPr>
            <a:spLocks noGrp="1"/>
          </p:cNvSpPr>
          <p:nvPr>
            <p:ph type="ctrTitle"/>
          </p:nvPr>
        </p:nvSpPr>
        <p:spPr>
          <a:xfrm>
            <a:off x="81023" y="303835"/>
            <a:ext cx="11942364" cy="762966"/>
          </a:xfrm>
        </p:spPr>
        <p:txBody>
          <a:bodyPr>
            <a:normAutofit fontScale="90000"/>
          </a:bodyPr>
          <a:lstStyle/>
          <a:p>
            <a:pPr algn="ctr"/>
            <a:r>
              <a:rPr lang="en-US" b="1" i="1" dirty="0">
                <a:solidFill>
                  <a:schemeClr val="bg1"/>
                </a:solidFill>
                <a:latin typeface="Wide Latin" panose="020A0A07050505020404" pitchFamily="18" charset="0"/>
                <a:ea typeface="MingLiU-ExtB" panose="02020500000000000000" pitchFamily="18" charset="-120"/>
                <a:cs typeface="Calibri" panose="020F0502020204030204" pitchFamily="34" charset="0"/>
              </a:rPr>
              <a:t>Awesome job!</a:t>
            </a:r>
          </a:p>
        </p:txBody>
      </p:sp>
      <p:pic>
        <p:nvPicPr>
          <p:cNvPr id="5" name="Picture 4">
            <a:extLst>
              <a:ext uri="{FF2B5EF4-FFF2-40B4-BE49-F238E27FC236}">
                <a16:creationId xmlns:a16="http://schemas.microsoft.com/office/drawing/2014/main" id="{ECD984FB-CB24-453B-8B4E-066A14626A62}"/>
              </a:ext>
            </a:extLst>
          </p:cNvPr>
          <p:cNvPicPr>
            <a:picLocks noChangeAspect="1"/>
          </p:cNvPicPr>
          <p:nvPr/>
        </p:nvPicPr>
        <p:blipFill>
          <a:blip r:embed="rId3"/>
          <a:stretch>
            <a:fillRect/>
          </a:stretch>
        </p:blipFill>
        <p:spPr>
          <a:xfrm>
            <a:off x="0" y="1164074"/>
            <a:ext cx="12261751" cy="1552107"/>
          </a:xfrm>
          <a:prstGeom prst="rect">
            <a:avLst/>
          </a:prstGeom>
        </p:spPr>
      </p:pic>
      <p:sp>
        <p:nvSpPr>
          <p:cNvPr id="6" name="Subtitle 5">
            <a:extLst>
              <a:ext uri="{FF2B5EF4-FFF2-40B4-BE49-F238E27FC236}">
                <a16:creationId xmlns:a16="http://schemas.microsoft.com/office/drawing/2014/main" id="{A38FC794-7E16-474E-86C7-03B6641577B8}"/>
              </a:ext>
            </a:extLst>
          </p:cNvPr>
          <p:cNvSpPr>
            <a:spLocks noGrp="1"/>
          </p:cNvSpPr>
          <p:nvPr>
            <p:ph type="subTitle" idx="1"/>
          </p:nvPr>
        </p:nvSpPr>
        <p:spPr>
          <a:xfrm>
            <a:off x="0" y="5601971"/>
            <a:ext cx="12192000" cy="789102"/>
          </a:xfrm>
          <a:solidFill>
            <a:schemeClr val="tx2">
              <a:lumMod val="40000"/>
              <a:lumOff val="60000"/>
            </a:schemeClr>
          </a:solidFill>
        </p:spPr>
        <p:txBody>
          <a:bodyPr>
            <a:normAutofit/>
          </a:bodyPr>
          <a:lstStyle/>
          <a:p>
            <a:pPr algn="ctr"/>
            <a:r>
              <a:rPr lang="en-US" sz="4000" b="1" i="1" dirty="0">
                <a:solidFill>
                  <a:schemeClr val="bg1"/>
                </a:solidFill>
                <a:latin typeface="MingLiU-ExtB" panose="02020500000000000000" pitchFamily="18" charset="-120"/>
                <a:ea typeface="MingLiU-ExtB" panose="02020500000000000000" pitchFamily="18" charset="-120"/>
              </a:rPr>
              <a:t>Thank You- Imagine, Build, Fly!</a:t>
            </a:r>
          </a:p>
        </p:txBody>
      </p:sp>
      <p:pic>
        <p:nvPicPr>
          <p:cNvPr id="4" name="Picture 3">
            <a:extLst>
              <a:ext uri="{FF2B5EF4-FFF2-40B4-BE49-F238E27FC236}">
                <a16:creationId xmlns:a16="http://schemas.microsoft.com/office/drawing/2014/main" id="{94D56A60-CF34-41F5-81B6-9A16646E76C4}"/>
              </a:ext>
            </a:extLst>
          </p:cNvPr>
          <p:cNvPicPr>
            <a:picLocks noChangeAspect="1"/>
          </p:cNvPicPr>
          <p:nvPr/>
        </p:nvPicPr>
        <p:blipFill>
          <a:blip r:embed="rId4"/>
          <a:stretch>
            <a:fillRect/>
          </a:stretch>
        </p:blipFill>
        <p:spPr>
          <a:xfrm>
            <a:off x="4797878" y="2904749"/>
            <a:ext cx="2508654" cy="2508654"/>
          </a:xfrm>
          <a:prstGeom prst="rect">
            <a:avLst/>
          </a:prstGeom>
        </p:spPr>
      </p:pic>
    </p:spTree>
    <p:extLst>
      <p:ext uri="{BB962C8B-B14F-4D97-AF65-F5344CB8AC3E}">
        <p14:creationId xmlns:p14="http://schemas.microsoft.com/office/powerpoint/2010/main" val="2077692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D57D4-E872-4C11-8549-CDC77598BB26}"/>
              </a:ext>
            </a:extLst>
          </p:cNvPr>
          <p:cNvSpPr>
            <a:spLocks noGrp="1"/>
          </p:cNvSpPr>
          <p:nvPr>
            <p:ph type="ctrTitle"/>
          </p:nvPr>
        </p:nvSpPr>
        <p:spPr>
          <a:xfrm>
            <a:off x="684212" y="-1143001"/>
            <a:ext cx="8482937" cy="3874626"/>
          </a:xfrm>
        </p:spPr>
        <p:txBody>
          <a:bodyPr>
            <a:normAutofit/>
          </a:bodyPr>
          <a:lstStyle/>
          <a:p>
            <a:r>
              <a:rPr lang="en-US" i="1" dirty="0">
                <a:latin typeface="Calibri" panose="020F0502020204030204" pitchFamily="34" charset="0"/>
                <a:cs typeface="Calibri" panose="020F0502020204030204" pitchFamily="34" charset="0"/>
              </a:rPr>
              <a:t>Time for another movie!</a:t>
            </a:r>
            <a:br>
              <a:rPr lang="en-US" i="1" dirty="0">
                <a:latin typeface="Calibri" panose="020F0502020204030204" pitchFamily="34" charset="0"/>
                <a:cs typeface="Calibri" panose="020F0502020204030204" pitchFamily="34" charset="0"/>
              </a:rPr>
            </a:br>
            <a:r>
              <a:rPr lang="en-US" i="1" dirty="0">
                <a:latin typeface="Calibri" panose="020F0502020204030204" pitchFamily="34" charset="0"/>
                <a:cs typeface="Calibri" panose="020F0502020204030204" pitchFamily="34" charset="0"/>
              </a:rPr>
              <a:t>Now we’ll learn about </a:t>
            </a:r>
            <a:br>
              <a:rPr lang="en-US" i="1" dirty="0">
                <a:latin typeface="Calibri" panose="020F0502020204030204" pitchFamily="34" charset="0"/>
                <a:cs typeface="Calibri" panose="020F0502020204030204" pitchFamily="34" charset="0"/>
              </a:rPr>
            </a:br>
            <a:r>
              <a:rPr lang="en-US" i="1" u="sng" dirty="0">
                <a:latin typeface="Calibri" panose="020F0502020204030204" pitchFamily="34" charset="0"/>
                <a:cs typeface="Calibri" panose="020F0502020204030204" pitchFamily="34" charset="0"/>
                <a:hlinkClick r:id="rId3"/>
              </a:rPr>
              <a:t>“total control”</a:t>
            </a:r>
            <a:r>
              <a:rPr lang="en-US" i="1" dirty="0">
                <a:latin typeface="Calibri" panose="020F0502020204030204" pitchFamily="34" charset="0"/>
                <a:cs typeface="Calibri" panose="020F0502020204030204" pitchFamily="34" charset="0"/>
                <a:hlinkClick r:id="rId3"/>
              </a:rPr>
              <a:t> </a:t>
            </a:r>
            <a:r>
              <a:rPr lang="en-US" sz="2000" i="1" dirty="0">
                <a:latin typeface="Calibri" panose="020F0502020204030204" pitchFamily="34" charset="0"/>
                <a:cs typeface="Calibri" panose="020F0502020204030204" pitchFamily="34" charset="0"/>
                <a:hlinkClick r:id="rId3"/>
              </a:rPr>
              <a:t>&lt;</a:t>
            </a:r>
            <a:r>
              <a:rPr lang="en-US" sz="1600" i="1" dirty="0">
                <a:latin typeface="Calibri" panose="020F0502020204030204" pitchFamily="34" charset="0"/>
                <a:cs typeface="Calibri" panose="020F0502020204030204" pitchFamily="34" charset="0"/>
                <a:hlinkClick r:id="rId3"/>
              </a:rPr>
              <a:t>click</a:t>
            </a:r>
            <a:endParaRPr lang="en-US" i="1"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BCFBB7A6-ACA2-4F79-9120-4962AA310690}"/>
              </a:ext>
            </a:extLst>
          </p:cNvPr>
          <p:cNvPicPr>
            <a:picLocks noChangeAspect="1"/>
          </p:cNvPicPr>
          <p:nvPr/>
        </p:nvPicPr>
        <p:blipFill>
          <a:blip r:embed="rId4"/>
          <a:stretch>
            <a:fillRect/>
          </a:stretch>
        </p:blipFill>
        <p:spPr>
          <a:xfrm>
            <a:off x="-402786" y="2731625"/>
            <a:ext cx="6855274" cy="4484492"/>
          </a:xfrm>
          <a:prstGeom prst="rect">
            <a:avLst/>
          </a:prstGeom>
          <a:effectLst>
            <a:softEdge rad="279400"/>
          </a:effectLst>
        </p:spPr>
      </p:pic>
      <p:pic>
        <p:nvPicPr>
          <p:cNvPr id="12" name="Picture 11">
            <a:extLst>
              <a:ext uri="{FF2B5EF4-FFF2-40B4-BE49-F238E27FC236}">
                <a16:creationId xmlns:a16="http://schemas.microsoft.com/office/drawing/2014/main" id="{3FC793D3-570C-437C-A6E8-8656ABB171C0}"/>
              </a:ext>
            </a:extLst>
          </p:cNvPr>
          <p:cNvPicPr>
            <a:picLocks noChangeAspect="1"/>
          </p:cNvPicPr>
          <p:nvPr/>
        </p:nvPicPr>
        <p:blipFill>
          <a:blip r:embed="rId5"/>
          <a:stretch>
            <a:fillRect/>
          </a:stretch>
        </p:blipFill>
        <p:spPr>
          <a:xfrm>
            <a:off x="5120640" y="2573885"/>
            <a:ext cx="7506545" cy="5004365"/>
          </a:xfrm>
          <a:prstGeom prst="rect">
            <a:avLst/>
          </a:prstGeom>
          <a:effectLst>
            <a:softEdge rad="355600"/>
          </a:effectLst>
        </p:spPr>
      </p:pic>
      <p:sp>
        <p:nvSpPr>
          <p:cNvPr id="14" name="TextBox 13">
            <a:extLst>
              <a:ext uri="{FF2B5EF4-FFF2-40B4-BE49-F238E27FC236}">
                <a16:creationId xmlns:a16="http://schemas.microsoft.com/office/drawing/2014/main" id="{EF48B203-C874-4F32-A8A1-B7F98EFBCA97}"/>
              </a:ext>
            </a:extLst>
          </p:cNvPr>
          <p:cNvSpPr txBox="1"/>
          <p:nvPr/>
        </p:nvSpPr>
        <p:spPr>
          <a:xfrm>
            <a:off x="4211127" y="6377652"/>
            <a:ext cx="1585732" cy="369332"/>
          </a:xfrm>
          <a:prstGeom prst="rect">
            <a:avLst/>
          </a:prstGeom>
          <a:noFill/>
        </p:spPr>
        <p:txBody>
          <a:bodyPr wrap="square" rtlCol="0">
            <a:spAutoFit/>
          </a:bodyPr>
          <a:lstStyle/>
          <a:p>
            <a:r>
              <a:rPr lang="en-US" b="1" i="1" dirty="0">
                <a:solidFill>
                  <a:schemeClr val="bg1"/>
                </a:solidFill>
              </a:rPr>
              <a:t>Rob Holland</a:t>
            </a:r>
          </a:p>
        </p:txBody>
      </p:sp>
      <p:sp>
        <p:nvSpPr>
          <p:cNvPr id="15" name="TextBox 14">
            <a:extLst>
              <a:ext uri="{FF2B5EF4-FFF2-40B4-BE49-F238E27FC236}">
                <a16:creationId xmlns:a16="http://schemas.microsoft.com/office/drawing/2014/main" id="{FB18560E-D733-4902-ABB5-1D7D78B7AED2}"/>
              </a:ext>
            </a:extLst>
          </p:cNvPr>
          <p:cNvSpPr txBox="1"/>
          <p:nvPr/>
        </p:nvSpPr>
        <p:spPr>
          <a:xfrm>
            <a:off x="10323066" y="6377652"/>
            <a:ext cx="1670973" cy="369332"/>
          </a:xfrm>
          <a:prstGeom prst="rect">
            <a:avLst/>
          </a:prstGeom>
          <a:noFill/>
        </p:spPr>
        <p:txBody>
          <a:bodyPr wrap="square" rtlCol="0">
            <a:spAutoFit/>
          </a:bodyPr>
          <a:lstStyle/>
          <a:p>
            <a:r>
              <a:rPr lang="en-US" b="1" i="1" dirty="0">
                <a:solidFill>
                  <a:schemeClr val="bg1"/>
                </a:solidFill>
              </a:rPr>
              <a:t>Skip Stewart</a:t>
            </a:r>
          </a:p>
        </p:txBody>
      </p:sp>
    </p:spTree>
    <p:extLst>
      <p:ext uri="{BB962C8B-B14F-4D97-AF65-F5344CB8AC3E}">
        <p14:creationId xmlns:p14="http://schemas.microsoft.com/office/powerpoint/2010/main" val="4110067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42000">
              <a:srgbClr val="3596BF"/>
            </a:gs>
            <a:gs pos="51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1A1E2-9F24-42C7-80F5-7B91B93D9E47}"/>
              </a:ext>
            </a:extLst>
          </p:cNvPr>
          <p:cNvSpPr>
            <a:spLocks noGrp="1"/>
          </p:cNvSpPr>
          <p:nvPr>
            <p:ph type="ctrTitle"/>
          </p:nvPr>
        </p:nvSpPr>
        <p:spPr>
          <a:xfrm>
            <a:off x="151776" y="-812640"/>
            <a:ext cx="11527079" cy="2971801"/>
          </a:xfrm>
        </p:spPr>
        <p:txBody>
          <a:bodyPr>
            <a:normAutofit fontScale="90000"/>
          </a:bodyPr>
          <a:lstStyle/>
          <a:p>
            <a:r>
              <a:rPr lang="en-US" b="1" i="1" dirty="0">
                <a:latin typeface="Comic Sans MS" panose="030F0702030302020204" pitchFamily="66" charset="0"/>
                <a:ea typeface="MingLiU-ExtB" panose="02020500000000000000" pitchFamily="18" charset="-120"/>
              </a:rPr>
              <a:t>Let’s Build something that flies! </a:t>
            </a:r>
            <a:br>
              <a:rPr lang="en-US" b="1" i="1" dirty="0">
                <a:latin typeface="Comic Sans MS" panose="030F0702030302020204" pitchFamily="66" charset="0"/>
                <a:ea typeface="MingLiU-ExtB" panose="02020500000000000000" pitchFamily="18" charset="-120"/>
              </a:rPr>
            </a:br>
            <a:br>
              <a:rPr lang="en-US" b="1" i="1" dirty="0">
                <a:latin typeface="Comic Sans MS" panose="030F0702030302020204" pitchFamily="66" charset="0"/>
                <a:ea typeface="MingLiU-ExtB" panose="02020500000000000000" pitchFamily="18" charset="-120"/>
              </a:rPr>
            </a:br>
            <a:r>
              <a:rPr lang="en-US" b="1" i="1" dirty="0">
                <a:latin typeface="Comic Sans MS" panose="030F0702030302020204" pitchFamily="66" charset="0"/>
                <a:ea typeface="MingLiU-ExtB" panose="02020500000000000000" pitchFamily="18" charset="-120"/>
              </a:rPr>
              <a:t>But what?</a:t>
            </a:r>
          </a:p>
        </p:txBody>
      </p:sp>
      <p:sp>
        <p:nvSpPr>
          <p:cNvPr id="3" name="Subtitle 2">
            <a:extLst>
              <a:ext uri="{FF2B5EF4-FFF2-40B4-BE49-F238E27FC236}">
                <a16:creationId xmlns:a16="http://schemas.microsoft.com/office/drawing/2014/main" id="{D99B863A-BCF9-456E-90CB-0FBC925C9335}"/>
              </a:ext>
            </a:extLst>
          </p:cNvPr>
          <p:cNvSpPr>
            <a:spLocks noGrp="1"/>
          </p:cNvSpPr>
          <p:nvPr>
            <p:ph type="subTitle" idx="1"/>
          </p:nvPr>
        </p:nvSpPr>
        <p:spPr>
          <a:xfrm>
            <a:off x="350333" y="4343401"/>
            <a:ext cx="11129963" cy="1528762"/>
          </a:xfrm>
          <a:solidFill>
            <a:schemeClr val="bg2">
              <a:lumMod val="40000"/>
              <a:lumOff val="60000"/>
            </a:schemeClr>
          </a:solidFill>
        </p:spPr>
        <p:txBody>
          <a:bodyPr>
            <a:noAutofit/>
          </a:bodyPr>
          <a:lstStyle/>
          <a:p>
            <a:r>
              <a:rPr lang="en-US" sz="4000" b="1" dirty="0">
                <a:ln>
                  <a:solidFill>
                    <a:schemeClr val="accent1"/>
                  </a:solidFill>
                </a:ln>
                <a:pattFill prst="pct5">
                  <a:fgClr>
                    <a:schemeClr val="tx1">
                      <a:lumMod val="95000"/>
                    </a:schemeClr>
                  </a:fgClr>
                  <a:bgClr>
                    <a:schemeClr val="bg1"/>
                  </a:bgClr>
                </a:pattFill>
              </a:rPr>
              <a:t>What do a 9” Foam picnic plate, a penny and some tape have in common ???</a:t>
            </a:r>
          </a:p>
        </p:txBody>
      </p:sp>
      <p:pic>
        <p:nvPicPr>
          <p:cNvPr id="5" name="Picture 4">
            <a:extLst>
              <a:ext uri="{FF2B5EF4-FFF2-40B4-BE49-F238E27FC236}">
                <a16:creationId xmlns:a16="http://schemas.microsoft.com/office/drawing/2014/main" id="{B8E7169E-FE0A-4BB7-8E4E-BA81C591BA29}"/>
              </a:ext>
            </a:extLst>
          </p:cNvPr>
          <p:cNvPicPr>
            <a:picLocks noChangeAspect="1"/>
          </p:cNvPicPr>
          <p:nvPr/>
        </p:nvPicPr>
        <p:blipFill>
          <a:blip r:embed="rId3"/>
          <a:stretch>
            <a:fillRect/>
          </a:stretch>
        </p:blipFill>
        <p:spPr>
          <a:xfrm rot="1505311">
            <a:off x="5161585" y="1066800"/>
            <a:ext cx="2096597" cy="2096597"/>
          </a:xfrm>
          <a:prstGeom prst="rect">
            <a:avLst/>
          </a:prstGeom>
          <a:effectLst>
            <a:softEdge rad="152400"/>
          </a:effectLst>
        </p:spPr>
      </p:pic>
    </p:spTree>
    <p:extLst>
      <p:ext uri="{BB962C8B-B14F-4D97-AF65-F5344CB8AC3E}">
        <p14:creationId xmlns:p14="http://schemas.microsoft.com/office/powerpoint/2010/main" val="1312948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9CE749-98B5-49C5-A07D-2B33C1814F27}"/>
              </a:ext>
            </a:extLst>
          </p:cNvPr>
          <p:cNvPicPr>
            <a:picLocks noChangeAspect="1"/>
          </p:cNvPicPr>
          <p:nvPr/>
        </p:nvPicPr>
        <p:blipFill>
          <a:blip r:embed="rId3"/>
          <a:stretch>
            <a:fillRect/>
          </a:stretch>
        </p:blipFill>
        <p:spPr>
          <a:xfrm>
            <a:off x="1169436" y="0"/>
            <a:ext cx="9853127" cy="2950209"/>
          </a:xfrm>
          <a:prstGeom prst="rect">
            <a:avLst/>
          </a:prstGeom>
        </p:spPr>
      </p:pic>
      <p:pic>
        <p:nvPicPr>
          <p:cNvPr id="4" name="Picture 3">
            <a:hlinkClick r:id="rId4"/>
            <a:extLst>
              <a:ext uri="{FF2B5EF4-FFF2-40B4-BE49-F238E27FC236}">
                <a16:creationId xmlns:a16="http://schemas.microsoft.com/office/drawing/2014/main" id="{D11A208D-F954-4A43-9A3B-1840B7F21586}"/>
              </a:ext>
            </a:extLst>
          </p:cNvPr>
          <p:cNvPicPr>
            <a:picLocks noChangeAspect="1"/>
          </p:cNvPicPr>
          <p:nvPr/>
        </p:nvPicPr>
        <p:blipFill>
          <a:blip r:embed="rId5"/>
          <a:stretch>
            <a:fillRect/>
          </a:stretch>
        </p:blipFill>
        <p:spPr>
          <a:xfrm>
            <a:off x="4675941" y="3873784"/>
            <a:ext cx="2840118" cy="2984216"/>
          </a:xfrm>
          <a:prstGeom prst="rect">
            <a:avLst/>
          </a:prstGeom>
        </p:spPr>
      </p:pic>
      <p:sp>
        <p:nvSpPr>
          <p:cNvPr id="8" name="TextBox 7">
            <a:extLst>
              <a:ext uri="{FF2B5EF4-FFF2-40B4-BE49-F238E27FC236}">
                <a16:creationId xmlns:a16="http://schemas.microsoft.com/office/drawing/2014/main" id="{949D6A81-BD98-4B22-A066-173284E8ACE6}"/>
              </a:ext>
            </a:extLst>
          </p:cNvPr>
          <p:cNvSpPr txBox="1"/>
          <p:nvPr/>
        </p:nvSpPr>
        <p:spPr>
          <a:xfrm>
            <a:off x="2307770" y="3181164"/>
            <a:ext cx="7576457" cy="461665"/>
          </a:xfrm>
          <a:prstGeom prst="rect">
            <a:avLst/>
          </a:prstGeom>
          <a:noFill/>
        </p:spPr>
        <p:txBody>
          <a:bodyPr wrap="square" rtlCol="0">
            <a:spAutoFit/>
          </a:bodyPr>
          <a:lstStyle/>
          <a:p>
            <a:pPr algn="ctr"/>
            <a:r>
              <a:rPr lang="en-US" sz="2400" b="1" dirty="0"/>
              <a:t>Learn how to build a “Foam Plate Glider- 9 Inch </a:t>
            </a:r>
          </a:p>
        </p:txBody>
      </p:sp>
    </p:spTree>
    <p:extLst>
      <p:ext uri="{BB962C8B-B14F-4D97-AF65-F5344CB8AC3E}">
        <p14:creationId xmlns:p14="http://schemas.microsoft.com/office/powerpoint/2010/main" val="590857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1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D27413-E1A4-4133-9498-243EB57FF981}"/>
              </a:ext>
            </a:extLst>
          </p:cNvPr>
          <p:cNvSpPr txBox="1"/>
          <p:nvPr/>
        </p:nvSpPr>
        <p:spPr>
          <a:xfrm>
            <a:off x="514349" y="385763"/>
            <a:ext cx="6415089" cy="6524863"/>
          </a:xfrm>
          <a:prstGeom prst="rect">
            <a:avLst/>
          </a:prstGeom>
          <a:noFill/>
        </p:spPr>
        <p:txBody>
          <a:bodyPr wrap="square" rtlCol="0">
            <a:spAutoFit/>
          </a:bodyPr>
          <a:lstStyle/>
          <a:p>
            <a:r>
              <a:rPr lang="en-US" sz="2800" b="1" u="sng" dirty="0"/>
              <a:t>Each Team/ Builder needs supplies:</a:t>
            </a:r>
          </a:p>
          <a:p>
            <a:endParaRPr lang="en-US" dirty="0"/>
          </a:p>
          <a:p>
            <a:pPr marL="457200" indent="-457200">
              <a:buFont typeface="Arial" panose="020B0604020202020204" pitchFamily="34" charset="0"/>
              <a:buChar char="•"/>
            </a:pPr>
            <a:r>
              <a:rPr lang="en-US" sz="2800" dirty="0"/>
              <a:t> 1- 9” Foam Plate and paper template </a:t>
            </a:r>
            <a:r>
              <a:rPr lang="en-US" sz="2800" u="sng" dirty="0"/>
              <a:t>or</a:t>
            </a:r>
            <a:r>
              <a:rPr lang="en-US" sz="2800" dirty="0"/>
              <a:t> the Pre-Cut template of the FPG 9</a:t>
            </a:r>
          </a:p>
          <a:p>
            <a:endParaRPr lang="en-US" sz="2800" dirty="0"/>
          </a:p>
          <a:p>
            <a:pPr marL="457200" indent="-457200">
              <a:buFont typeface="Arial" panose="020B0604020202020204" pitchFamily="34" charset="0"/>
              <a:buChar char="•"/>
            </a:pPr>
            <a:r>
              <a:rPr lang="en-US" sz="2800" dirty="0"/>
              <a:t>Scissors</a:t>
            </a:r>
          </a:p>
          <a:p>
            <a:pPr marL="457200" indent="-457200">
              <a:buFont typeface="Arial" panose="020B0604020202020204" pitchFamily="34" charset="0"/>
              <a:buChar char="•"/>
            </a:pPr>
            <a:endParaRPr lang="en-US" sz="2800" dirty="0"/>
          </a:p>
          <a:p>
            <a:endParaRPr lang="en-US" sz="1200" dirty="0"/>
          </a:p>
          <a:p>
            <a:pPr marL="457200" indent="-457200">
              <a:buFont typeface="Arial" panose="020B0604020202020204" pitchFamily="34" charset="0"/>
              <a:buChar char="•"/>
            </a:pPr>
            <a:r>
              <a:rPr lang="en-US" sz="2800" dirty="0"/>
              <a:t>Pen/ Marker</a:t>
            </a:r>
          </a:p>
          <a:p>
            <a:endParaRPr lang="en-US" sz="1200" dirty="0"/>
          </a:p>
          <a:p>
            <a:endParaRPr lang="en-US" sz="2800" dirty="0"/>
          </a:p>
          <a:p>
            <a:pPr marL="457200" indent="-457200">
              <a:buFont typeface="Arial" panose="020B0604020202020204" pitchFamily="34" charset="0"/>
              <a:buChar char="•"/>
            </a:pPr>
            <a:r>
              <a:rPr lang="en-US" sz="2800" dirty="0"/>
              <a:t>Tape</a:t>
            </a:r>
          </a:p>
          <a:p>
            <a:pPr marL="457200" indent="-457200">
              <a:buFont typeface="Arial" panose="020B0604020202020204" pitchFamily="34" charset="0"/>
              <a:buChar char="•"/>
            </a:pPr>
            <a:endParaRPr lang="en-US" sz="4000" dirty="0"/>
          </a:p>
          <a:p>
            <a:pPr marL="457200" indent="-457200">
              <a:buFont typeface="Arial" panose="020B0604020202020204" pitchFamily="34" charset="0"/>
              <a:buChar char="•"/>
            </a:pPr>
            <a:r>
              <a:rPr lang="en-US" sz="2800" dirty="0"/>
              <a:t>1 Penny</a:t>
            </a:r>
          </a:p>
          <a:p>
            <a:pPr marL="457200" indent="-457200">
              <a:buFont typeface="Arial" panose="020B0604020202020204" pitchFamily="34" charset="0"/>
              <a:buChar char="•"/>
            </a:pPr>
            <a:endParaRPr lang="en-US" sz="2800" dirty="0"/>
          </a:p>
        </p:txBody>
      </p:sp>
      <p:pic>
        <p:nvPicPr>
          <p:cNvPr id="5" name="Picture 4">
            <a:extLst>
              <a:ext uri="{FF2B5EF4-FFF2-40B4-BE49-F238E27FC236}">
                <a16:creationId xmlns:a16="http://schemas.microsoft.com/office/drawing/2014/main" id="{062487F0-2C44-4274-978B-444EBD75D08D}"/>
              </a:ext>
            </a:extLst>
          </p:cNvPr>
          <p:cNvPicPr>
            <a:picLocks noChangeAspect="1"/>
          </p:cNvPicPr>
          <p:nvPr/>
        </p:nvPicPr>
        <p:blipFill>
          <a:blip r:embed="rId3"/>
          <a:stretch>
            <a:fillRect/>
          </a:stretch>
        </p:blipFill>
        <p:spPr>
          <a:xfrm>
            <a:off x="6096000" y="1014412"/>
            <a:ext cx="1323475" cy="1795462"/>
          </a:xfrm>
          <a:prstGeom prst="rect">
            <a:avLst/>
          </a:prstGeom>
        </p:spPr>
      </p:pic>
      <p:pic>
        <p:nvPicPr>
          <p:cNvPr id="7" name="Picture 6">
            <a:extLst>
              <a:ext uri="{FF2B5EF4-FFF2-40B4-BE49-F238E27FC236}">
                <a16:creationId xmlns:a16="http://schemas.microsoft.com/office/drawing/2014/main" id="{5002FDB5-83B1-44E7-A652-415702A94A0E}"/>
              </a:ext>
            </a:extLst>
          </p:cNvPr>
          <p:cNvPicPr>
            <a:picLocks noChangeAspect="1"/>
          </p:cNvPicPr>
          <p:nvPr/>
        </p:nvPicPr>
        <p:blipFill>
          <a:blip r:embed="rId4"/>
          <a:stretch>
            <a:fillRect/>
          </a:stretch>
        </p:blipFill>
        <p:spPr>
          <a:xfrm>
            <a:off x="7419476" y="992722"/>
            <a:ext cx="1824538" cy="1817152"/>
          </a:xfrm>
          <a:prstGeom prst="rect">
            <a:avLst/>
          </a:prstGeom>
        </p:spPr>
      </p:pic>
      <p:sp>
        <p:nvSpPr>
          <p:cNvPr id="8" name="TextBox 7">
            <a:extLst>
              <a:ext uri="{FF2B5EF4-FFF2-40B4-BE49-F238E27FC236}">
                <a16:creationId xmlns:a16="http://schemas.microsoft.com/office/drawing/2014/main" id="{9ACA4AEB-D09D-4945-97AD-5C170E742DB6}"/>
              </a:ext>
            </a:extLst>
          </p:cNvPr>
          <p:cNvSpPr txBox="1"/>
          <p:nvPr/>
        </p:nvSpPr>
        <p:spPr>
          <a:xfrm flipH="1">
            <a:off x="9263992" y="1727477"/>
            <a:ext cx="622957" cy="461665"/>
          </a:xfrm>
          <a:prstGeom prst="rect">
            <a:avLst/>
          </a:prstGeom>
          <a:noFill/>
        </p:spPr>
        <p:txBody>
          <a:bodyPr wrap="square" rtlCol="0">
            <a:spAutoFit/>
          </a:bodyPr>
          <a:lstStyle/>
          <a:p>
            <a:r>
              <a:rPr lang="en-US" sz="2400" b="1" dirty="0"/>
              <a:t>OR</a:t>
            </a:r>
          </a:p>
        </p:txBody>
      </p:sp>
      <p:pic>
        <p:nvPicPr>
          <p:cNvPr id="10" name="Picture 9">
            <a:extLst>
              <a:ext uri="{FF2B5EF4-FFF2-40B4-BE49-F238E27FC236}">
                <a16:creationId xmlns:a16="http://schemas.microsoft.com/office/drawing/2014/main" id="{9B2A577B-DBAE-45A6-B016-3F4DA77C6A7C}"/>
              </a:ext>
            </a:extLst>
          </p:cNvPr>
          <p:cNvPicPr>
            <a:picLocks noChangeAspect="1"/>
          </p:cNvPicPr>
          <p:nvPr/>
        </p:nvPicPr>
        <p:blipFill>
          <a:blip r:embed="rId5"/>
          <a:stretch>
            <a:fillRect/>
          </a:stretch>
        </p:blipFill>
        <p:spPr>
          <a:xfrm rot="16200000">
            <a:off x="9711090" y="1029412"/>
            <a:ext cx="2421378" cy="1648430"/>
          </a:xfrm>
          <a:prstGeom prst="rect">
            <a:avLst/>
          </a:prstGeom>
        </p:spPr>
      </p:pic>
      <p:pic>
        <p:nvPicPr>
          <p:cNvPr id="12" name="Picture 11">
            <a:extLst>
              <a:ext uri="{FF2B5EF4-FFF2-40B4-BE49-F238E27FC236}">
                <a16:creationId xmlns:a16="http://schemas.microsoft.com/office/drawing/2014/main" id="{6D4366F7-0DD7-47EC-B224-C79B173ECB68}"/>
              </a:ext>
            </a:extLst>
          </p:cNvPr>
          <p:cNvPicPr>
            <a:picLocks noChangeAspect="1"/>
          </p:cNvPicPr>
          <p:nvPr/>
        </p:nvPicPr>
        <p:blipFill>
          <a:blip r:embed="rId6"/>
          <a:stretch>
            <a:fillRect/>
          </a:stretch>
        </p:blipFill>
        <p:spPr>
          <a:xfrm>
            <a:off x="2802677" y="2532184"/>
            <a:ext cx="1579579" cy="1047466"/>
          </a:xfrm>
          <a:prstGeom prst="rect">
            <a:avLst/>
          </a:prstGeom>
          <a:effectLst>
            <a:softEdge rad="114300"/>
          </a:effectLst>
        </p:spPr>
      </p:pic>
      <p:pic>
        <p:nvPicPr>
          <p:cNvPr id="14" name="Picture 13">
            <a:extLst>
              <a:ext uri="{FF2B5EF4-FFF2-40B4-BE49-F238E27FC236}">
                <a16:creationId xmlns:a16="http://schemas.microsoft.com/office/drawing/2014/main" id="{C50A072B-7C9B-479C-B592-2F8E3D527F76}"/>
              </a:ext>
            </a:extLst>
          </p:cNvPr>
          <p:cNvPicPr>
            <a:picLocks noChangeAspect="1"/>
          </p:cNvPicPr>
          <p:nvPr/>
        </p:nvPicPr>
        <p:blipFill>
          <a:blip r:embed="rId7"/>
          <a:stretch>
            <a:fillRect/>
          </a:stretch>
        </p:blipFill>
        <p:spPr>
          <a:xfrm>
            <a:off x="3592466" y="3648194"/>
            <a:ext cx="947738" cy="1209676"/>
          </a:xfrm>
          <a:prstGeom prst="rect">
            <a:avLst/>
          </a:prstGeom>
          <a:effectLst>
            <a:softEdge rad="63500"/>
          </a:effectLst>
        </p:spPr>
      </p:pic>
      <p:pic>
        <p:nvPicPr>
          <p:cNvPr id="16" name="Picture 15">
            <a:extLst>
              <a:ext uri="{FF2B5EF4-FFF2-40B4-BE49-F238E27FC236}">
                <a16:creationId xmlns:a16="http://schemas.microsoft.com/office/drawing/2014/main" id="{B5B61C88-2486-4541-9318-B2CC1C336D3E}"/>
              </a:ext>
            </a:extLst>
          </p:cNvPr>
          <p:cNvPicPr>
            <a:picLocks noChangeAspect="1"/>
          </p:cNvPicPr>
          <p:nvPr/>
        </p:nvPicPr>
        <p:blipFill>
          <a:blip r:embed="rId8"/>
          <a:stretch>
            <a:fillRect/>
          </a:stretch>
        </p:blipFill>
        <p:spPr>
          <a:xfrm>
            <a:off x="3271910" y="4900010"/>
            <a:ext cx="2086814" cy="1104385"/>
          </a:xfrm>
          <a:prstGeom prst="rect">
            <a:avLst/>
          </a:prstGeom>
          <a:effectLst>
            <a:softEdge rad="127000"/>
          </a:effectLst>
        </p:spPr>
      </p:pic>
      <p:pic>
        <p:nvPicPr>
          <p:cNvPr id="20" name="Picture 19">
            <a:extLst>
              <a:ext uri="{FF2B5EF4-FFF2-40B4-BE49-F238E27FC236}">
                <a16:creationId xmlns:a16="http://schemas.microsoft.com/office/drawing/2014/main" id="{5E2F2C3E-8AD4-493F-AC7B-0567CB0F3201}"/>
              </a:ext>
            </a:extLst>
          </p:cNvPr>
          <p:cNvPicPr>
            <a:picLocks noChangeAspect="1"/>
          </p:cNvPicPr>
          <p:nvPr/>
        </p:nvPicPr>
        <p:blipFill>
          <a:blip r:embed="rId9"/>
          <a:stretch>
            <a:fillRect/>
          </a:stretch>
        </p:blipFill>
        <p:spPr>
          <a:xfrm>
            <a:off x="3087253" y="6004395"/>
            <a:ext cx="700758" cy="700758"/>
          </a:xfrm>
          <a:prstGeom prst="rect">
            <a:avLst/>
          </a:prstGeom>
          <a:effectLst>
            <a:softEdge rad="25400"/>
          </a:effectLst>
        </p:spPr>
      </p:pic>
    </p:spTree>
    <p:extLst>
      <p:ext uri="{BB962C8B-B14F-4D97-AF65-F5344CB8AC3E}">
        <p14:creationId xmlns:p14="http://schemas.microsoft.com/office/powerpoint/2010/main" val="2786848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9F364-D2B8-451D-A0B8-ED6783536DB1}"/>
              </a:ext>
            </a:extLst>
          </p:cNvPr>
          <p:cNvSpPr>
            <a:spLocks noGrp="1"/>
          </p:cNvSpPr>
          <p:nvPr>
            <p:ph type="ctrTitle"/>
          </p:nvPr>
        </p:nvSpPr>
        <p:spPr>
          <a:xfrm>
            <a:off x="157162" y="71437"/>
            <a:ext cx="9002713" cy="6715125"/>
          </a:xfrm>
          <a:solidFill>
            <a:schemeClr val="bg2">
              <a:lumMod val="20000"/>
              <a:lumOff val="80000"/>
            </a:schemeClr>
          </a:solidFill>
        </p:spPr>
        <p:txBody>
          <a:bodyPr>
            <a:normAutofit fontScale="90000"/>
          </a:bodyPr>
          <a:lstStyle/>
          <a:p>
            <a:r>
              <a:rPr lang="en-US" b="1" dirty="0">
                <a:solidFill>
                  <a:schemeClr val="bg1"/>
                </a:solidFill>
              </a:rPr>
              <a:t>Team tasks/ jobs</a:t>
            </a:r>
            <a:br>
              <a:rPr lang="en-US" dirty="0">
                <a:solidFill>
                  <a:schemeClr val="bg1"/>
                </a:solidFill>
              </a:rPr>
            </a:br>
            <a:r>
              <a:rPr lang="en-US" sz="3100" dirty="0">
                <a:solidFill>
                  <a:schemeClr val="bg1"/>
                </a:solidFill>
              </a:rPr>
              <a:t>If we are working in teams today make sure each team:</a:t>
            </a:r>
            <a:br>
              <a:rPr lang="en-US" sz="3100" dirty="0">
                <a:solidFill>
                  <a:schemeClr val="bg1"/>
                </a:solidFill>
              </a:rPr>
            </a:br>
            <a:br>
              <a:rPr lang="en-US" dirty="0">
                <a:solidFill>
                  <a:schemeClr val="bg1"/>
                </a:solidFill>
              </a:rPr>
            </a:br>
            <a:r>
              <a:rPr lang="en-US" dirty="0">
                <a:solidFill>
                  <a:schemeClr val="bg1"/>
                </a:solidFill>
              </a:rPr>
              <a:t>&gt;</a:t>
            </a:r>
            <a:r>
              <a:rPr lang="en-US" b="1" dirty="0">
                <a:solidFill>
                  <a:schemeClr val="bg1"/>
                </a:solidFill>
              </a:rPr>
              <a:t>has a leader</a:t>
            </a:r>
            <a:br>
              <a:rPr lang="en-US" dirty="0">
                <a:solidFill>
                  <a:schemeClr val="bg1"/>
                </a:solidFill>
              </a:rPr>
            </a:br>
            <a:r>
              <a:rPr lang="en-US" dirty="0">
                <a:solidFill>
                  <a:schemeClr val="bg1"/>
                </a:solidFill>
              </a:rPr>
              <a:t>	</a:t>
            </a:r>
            <a:r>
              <a:rPr lang="en-US" sz="2700" dirty="0">
                <a:solidFill>
                  <a:schemeClr val="bg1"/>
                </a:solidFill>
              </a:rPr>
              <a:t>choose a team captain, Pick a </a:t>
            </a:r>
            <a:r>
              <a:rPr lang="en-US" sz="2700" u="sng" dirty="0">
                <a:solidFill>
                  <a:schemeClr val="bg1"/>
                </a:solidFill>
              </a:rPr>
              <a:t>team name </a:t>
            </a:r>
            <a:br>
              <a:rPr lang="en-US" dirty="0">
                <a:solidFill>
                  <a:schemeClr val="bg1"/>
                </a:solidFill>
              </a:rPr>
            </a:br>
            <a:br>
              <a:rPr lang="en-US" sz="1600" dirty="0">
                <a:solidFill>
                  <a:schemeClr val="bg1"/>
                </a:solidFill>
              </a:rPr>
            </a:br>
            <a:r>
              <a:rPr lang="en-US" dirty="0">
                <a:solidFill>
                  <a:schemeClr val="bg1"/>
                </a:solidFill>
              </a:rPr>
              <a:t>&gt;</a:t>
            </a:r>
            <a:r>
              <a:rPr lang="en-US" b="1" dirty="0">
                <a:solidFill>
                  <a:schemeClr val="bg1"/>
                </a:solidFill>
              </a:rPr>
              <a:t>assigns tasks </a:t>
            </a:r>
            <a:br>
              <a:rPr lang="en-US" dirty="0">
                <a:solidFill>
                  <a:schemeClr val="bg1"/>
                </a:solidFill>
              </a:rPr>
            </a:br>
            <a:r>
              <a:rPr lang="en-US" dirty="0">
                <a:solidFill>
                  <a:schemeClr val="bg1"/>
                </a:solidFill>
              </a:rPr>
              <a:t>	</a:t>
            </a:r>
            <a:r>
              <a:rPr lang="en-US" sz="2700" dirty="0">
                <a:solidFill>
                  <a:schemeClr val="bg1"/>
                </a:solidFill>
              </a:rPr>
              <a:t>tracer, cutter, taper for example</a:t>
            </a:r>
            <a:br>
              <a:rPr lang="en-US" sz="2700" dirty="0">
                <a:solidFill>
                  <a:schemeClr val="bg1"/>
                </a:solidFill>
              </a:rPr>
            </a:br>
            <a:br>
              <a:rPr lang="en-US" sz="2700" dirty="0">
                <a:solidFill>
                  <a:schemeClr val="bg1"/>
                </a:solidFill>
              </a:rPr>
            </a:br>
            <a:r>
              <a:rPr lang="en-US" sz="4400" dirty="0">
                <a:solidFill>
                  <a:schemeClr val="bg1"/>
                </a:solidFill>
              </a:rPr>
              <a:t>&gt;</a:t>
            </a:r>
            <a:r>
              <a:rPr lang="en-US" sz="4400" b="1" dirty="0">
                <a:solidFill>
                  <a:schemeClr val="bg1"/>
                </a:solidFill>
              </a:rPr>
              <a:t>performs quality assurance</a:t>
            </a:r>
            <a:br>
              <a:rPr lang="en-US" sz="4400" dirty="0">
                <a:solidFill>
                  <a:schemeClr val="bg1"/>
                </a:solidFill>
              </a:rPr>
            </a:br>
            <a:r>
              <a:rPr lang="en-US" sz="4400" dirty="0">
                <a:solidFill>
                  <a:schemeClr val="bg1"/>
                </a:solidFill>
              </a:rPr>
              <a:t>	</a:t>
            </a:r>
            <a:r>
              <a:rPr lang="en-US" sz="2700" dirty="0">
                <a:solidFill>
                  <a:schemeClr val="bg1"/>
                </a:solidFill>
              </a:rPr>
              <a:t>One or more people to double check work</a:t>
            </a:r>
          </a:p>
        </p:txBody>
      </p:sp>
    </p:spTree>
    <p:extLst>
      <p:ext uri="{BB962C8B-B14F-4D97-AF65-F5344CB8AC3E}">
        <p14:creationId xmlns:p14="http://schemas.microsoft.com/office/powerpoint/2010/main" val="1552624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F44F8-7458-410E-B6C4-27EB3655A15D}"/>
              </a:ext>
            </a:extLst>
          </p:cNvPr>
          <p:cNvSpPr>
            <a:spLocks noGrp="1"/>
          </p:cNvSpPr>
          <p:nvPr>
            <p:ph type="ctrTitle"/>
          </p:nvPr>
        </p:nvSpPr>
        <p:spPr>
          <a:xfrm>
            <a:off x="0" y="185737"/>
            <a:ext cx="9163455" cy="6229352"/>
          </a:xfrm>
        </p:spPr>
        <p:txBody>
          <a:bodyPr>
            <a:normAutofit fontScale="90000"/>
          </a:bodyPr>
          <a:lstStyle/>
          <a:p>
            <a:r>
              <a:rPr lang="en-US" sz="3600" dirty="0">
                <a:latin typeface="Comic Sans MS" panose="030F0702030302020204" pitchFamily="66" charset="0"/>
              </a:rPr>
              <a:t>OK, Ready? Lets start. </a:t>
            </a:r>
            <a:r>
              <a:rPr lang="en-US" sz="3600" u="sng" dirty="0">
                <a:solidFill>
                  <a:srgbClr val="FF0000"/>
                </a:solidFill>
                <a:latin typeface="Comic Sans MS" panose="030F0702030302020204" pitchFamily="66" charset="0"/>
              </a:rPr>
              <a:t>Oh, </a:t>
            </a:r>
            <a:r>
              <a:rPr lang="en-US" sz="3600" i="1" u="sng" dirty="0">
                <a:solidFill>
                  <a:srgbClr val="FF0000"/>
                </a:solidFill>
                <a:latin typeface="Comic Sans MS" panose="030F0702030302020204" pitchFamily="66" charset="0"/>
              </a:rPr>
              <a:t>Wait!</a:t>
            </a:r>
            <a:br>
              <a:rPr lang="en-US" sz="3600" dirty="0">
                <a:latin typeface="Comic Sans MS" panose="030F0702030302020204" pitchFamily="66" charset="0"/>
              </a:rPr>
            </a:br>
            <a:br>
              <a:rPr lang="en-US" sz="3600" dirty="0">
                <a:latin typeface="Comic Sans MS" panose="030F0702030302020204" pitchFamily="66" charset="0"/>
              </a:rPr>
            </a:br>
            <a:r>
              <a:rPr lang="en-US" sz="3600" dirty="0">
                <a:latin typeface="Comic Sans MS" panose="030F0702030302020204" pitchFamily="66" charset="0"/>
              </a:rPr>
              <a:t>One reminder before we start, it’s a very important thing for designers, engineers and builders to remember, especially when it comes to airplanes.</a:t>
            </a:r>
            <a:br>
              <a:rPr lang="en-US" sz="3600" dirty="0">
                <a:latin typeface="Comic Sans MS" panose="030F0702030302020204" pitchFamily="66" charset="0"/>
              </a:rPr>
            </a:br>
            <a:br>
              <a:rPr lang="en-US" sz="3600" dirty="0">
                <a:latin typeface="Comic Sans MS" panose="030F0702030302020204" pitchFamily="66" charset="0"/>
              </a:rPr>
            </a:br>
            <a:r>
              <a:rPr lang="en-US" sz="3600" dirty="0">
                <a:latin typeface="Comic Sans MS" panose="030F0702030302020204" pitchFamily="66" charset="0"/>
              </a:rPr>
              <a:t>Any ideas? </a:t>
            </a:r>
            <a:br>
              <a:rPr lang="en-US" sz="3600" dirty="0">
                <a:latin typeface="Comic Sans MS" panose="030F0702030302020204" pitchFamily="66" charset="0"/>
              </a:rPr>
            </a:br>
            <a:br>
              <a:rPr lang="en-US" sz="6000" dirty="0">
                <a:latin typeface="Comic Sans MS" panose="030F0702030302020204" pitchFamily="66" charset="0"/>
              </a:rPr>
            </a:br>
            <a:endParaRPr lang="en-US" sz="6000" dirty="0">
              <a:latin typeface="Comic Sans MS" panose="030F0702030302020204" pitchFamily="66" charset="0"/>
            </a:endParaRPr>
          </a:p>
        </p:txBody>
      </p:sp>
      <p:pic>
        <p:nvPicPr>
          <p:cNvPr id="6" name="Picture 5">
            <a:extLst>
              <a:ext uri="{FF2B5EF4-FFF2-40B4-BE49-F238E27FC236}">
                <a16:creationId xmlns:a16="http://schemas.microsoft.com/office/drawing/2014/main" id="{F7F6CE6D-D090-409E-A278-33943E289A46}"/>
              </a:ext>
            </a:extLst>
          </p:cNvPr>
          <p:cNvPicPr>
            <a:picLocks noChangeAspect="1"/>
          </p:cNvPicPr>
          <p:nvPr/>
        </p:nvPicPr>
        <p:blipFill>
          <a:blip r:embed="rId3"/>
          <a:stretch>
            <a:fillRect/>
          </a:stretch>
        </p:blipFill>
        <p:spPr>
          <a:xfrm>
            <a:off x="2722563" y="3370263"/>
            <a:ext cx="3373437" cy="3373437"/>
          </a:xfrm>
          <a:prstGeom prst="rect">
            <a:avLst/>
          </a:prstGeom>
          <a:effectLst>
            <a:softEdge rad="114300"/>
          </a:effectLst>
        </p:spPr>
      </p:pic>
    </p:spTree>
    <p:extLst>
      <p:ext uri="{BB962C8B-B14F-4D97-AF65-F5344CB8AC3E}">
        <p14:creationId xmlns:p14="http://schemas.microsoft.com/office/powerpoint/2010/main" val="906260090"/>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2040</TotalTime>
  <Words>2031</Words>
  <Application>Microsoft Office PowerPoint</Application>
  <PresentationFormat>Widescreen</PresentationFormat>
  <Paragraphs>202</Paragraphs>
  <Slides>31</Slides>
  <Notes>31</Notes>
  <HiddenSlides>2</HiddenSlides>
  <MMClips>0</MMClips>
  <ScaleCrop>false</ScaleCrop>
  <HeadingPairs>
    <vt:vector size="8" baseType="variant">
      <vt:variant>
        <vt:lpstr>Fonts Used</vt:lpstr>
      </vt:variant>
      <vt:variant>
        <vt:i4>13</vt:i4>
      </vt:variant>
      <vt:variant>
        <vt:lpstr>Theme</vt:lpstr>
      </vt:variant>
      <vt:variant>
        <vt:i4>1</vt:i4>
      </vt:variant>
      <vt:variant>
        <vt:lpstr>Slide Titles</vt:lpstr>
      </vt:variant>
      <vt:variant>
        <vt:i4>31</vt:i4>
      </vt:variant>
      <vt:variant>
        <vt:lpstr>Custom Shows</vt:lpstr>
      </vt:variant>
      <vt:variant>
        <vt:i4>1</vt:i4>
      </vt:variant>
    </vt:vector>
  </HeadingPairs>
  <TitlesOfParts>
    <vt:vector size="46" baseType="lpstr">
      <vt:lpstr>MingLiU-ExtB</vt:lpstr>
      <vt:lpstr>Arial</vt:lpstr>
      <vt:lpstr>Arial Black</vt:lpstr>
      <vt:lpstr>Arial Rounded MT Bold</vt:lpstr>
      <vt:lpstr>Bahnschrift</vt:lpstr>
      <vt:lpstr>Berlin Sans FB Demi</vt:lpstr>
      <vt:lpstr>Calibri</vt:lpstr>
      <vt:lpstr>Century Gothic</vt:lpstr>
      <vt:lpstr>Comic Sans MS</vt:lpstr>
      <vt:lpstr>Cooper Black</vt:lpstr>
      <vt:lpstr>Eras Medium ITC</vt:lpstr>
      <vt:lpstr>Wide Latin</vt:lpstr>
      <vt:lpstr>Wingdings 3</vt:lpstr>
      <vt:lpstr>Slice</vt:lpstr>
      <vt:lpstr>How do Airplanes fly? How do we control them? Let’s takeoff and find out!</vt:lpstr>
      <vt:lpstr>Brought to you by:</vt:lpstr>
      <vt:lpstr>Let’s start with a short video…</vt:lpstr>
      <vt:lpstr>Time for another movie! Now we’ll learn about  “total control” &lt;click</vt:lpstr>
      <vt:lpstr>Let’s Build something that flies!   But what?</vt:lpstr>
      <vt:lpstr>PowerPoint Presentation</vt:lpstr>
      <vt:lpstr>PowerPoint Presentation</vt:lpstr>
      <vt:lpstr>Team tasks/ jobs If we are working in teams today make sure each team:  &gt;has a leader  choose a team captain, Pick a team name   &gt;assigns tasks   tracer, cutter, taper for example  &gt;performs quality assurance  One or more people to double check work</vt:lpstr>
      <vt:lpstr>OK, Ready? Lets start. Oh, Wait!  One reminder before we start, it’s a very important thing for designers, engineers and builders to remember, especially when it comes to airplanes.  Any ideas?   </vt:lpstr>
      <vt:lpstr>  “A T D”- attention to detail  which means:   &gt; follow instructions, plans and steps  &gt; double check work.</vt:lpstr>
      <vt:lpstr>Want to play a game?     let’s call it a “challenge”</vt:lpstr>
      <vt:lpstr>Now let’s all practice flying the fpg9 on the  ama flight school  fpg9 flight simulator&lt;Click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is a “STEAM”-  science Technology engineering Arts &amp; Math  presentation so…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Awesome job!</vt:lpstr>
      <vt:lpstr>After School Enrichment Short version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Airplanes fly? How do we control them? Let’s takeoff and find out!</dc:title>
  <dc:creator>Daren Hudson</dc:creator>
  <cp:lastModifiedBy>Daren Hudson</cp:lastModifiedBy>
  <cp:revision>174</cp:revision>
  <dcterms:created xsi:type="dcterms:W3CDTF">2018-03-30T01:00:56Z</dcterms:created>
  <dcterms:modified xsi:type="dcterms:W3CDTF">2022-03-27T01:18:30Z</dcterms:modified>
</cp:coreProperties>
</file>